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8" r:id="rId4"/>
    <p:sldId id="269" r:id="rId5"/>
    <p:sldId id="270" r:id="rId6"/>
    <p:sldId id="278" r:id="rId7"/>
    <p:sldId id="279" r:id="rId8"/>
    <p:sldId id="280" r:id="rId9"/>
    <p:sldId id="283" r:id="rId10"/>
    <p:sldId id="281" r:id="rId11"/>
    <p:sldId id="275" r:id="rId12"/>
    <p:sldId id="276" r:id="rId13"/>
    <p:sldId id="263" r:id="rId14"/>
    <p:sldId id="264" r:id="rId15"/>
    <p:sldId id="277" r:id="rId16"/>
    <p:sldId id="265" r:id="rId17"/>
    <p:sldId id="284" r:id="rId18"/>
    <p:sldId id="28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A9147-8631-41C1-93C8-109369C672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3C748-7DA1-40CD-AA67-6FE74A1D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3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AAA8-905B-F44F-A53F-8E458EDF1C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9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AAA8-905B-F44F-A53F-8E458EDF1C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0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>
              <a:defRPr b="1">
                <a:solidFill>
                  <a:srgbClr val="7D67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605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7514" y="6443663"/>
            <a:ext cx="1130301" cy="414336"/>
          </a:xfrm>
          <a:prstGeom prst="rect">
            <a:avLst/>
          </a:prstGeom>
        </p:spPr>
        <p:txBody>
          <a:bodyPr/>
          <a:lstStyle/>
          <a:p>
            <a:fld id="{92CFE1BD-8753-4039-AA37-973FA891D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7514" y="6443663"/>
            <a:ext cx="1130301" cy="414336"/>
          </a:xfrm>
          <a:prstGeom prst="rect">
            <a:avLst/>
          </a:prstGeom>
        </p:spPr>
        <p:txBody>
          <a:bodyPr/>
          <a:lstStyle/>
          <a:p>
            <a:fld id="{92CFE1BD-8753-4039-AA37-973FA891D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303589"/>
            <a:ext cx="10363200" cy="1362076"/>
          </a:xfrm>
        </p:spPr>
        <p:txBody>
          <a:bodyPr anchor="t"/>
          <a:lstStyle>
            <a:lvl1pPr algn="l">
              <a:defRPr sz="5333" b="1" cap="all">
                <a:solidFill>
                  <a:srgbClr val="7D67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803400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7514" y="6443663"/>
            <a:ext cx="1130301" cy="414336"/>
          </a:xfrm>
          <a:prstGeom prst="rect">
            <a:avLst/>
          </a:prstGeom>
        </p:spPr>
        <p:txBody>
          <a:bodyPr/>
          <a:lstStyle/>
          <a:p>
            <a:fld id="{92CFE1BD-8753-4039-AA37-973FA891D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33501"/>
            <a:ext cx="5384800" cy="37719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33501"/>
            <a:ext cx="5384800" cy="37719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7514" y="6443663"/>
            <a:ext cx="1130301" cy="414336"/>
          </a:xfrm>
          <a:prstGeom prst="rect">
            <a:avLst/>
          </a:prstGeom>
        </p:spPr>
        <p:txBody>
          <a:bodyPr/>
          <a:lstStyle/>
          <a:p>
            <a:fld id="{92CFE1BD-8753-4039-AA37-973FA891D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01800"/>
            <a:ext cx="5386917" cy="44243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990600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701800"/>
            <a:ext cx="5389033" cy="44243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87514" y="6443663"/>
            <a:ext cx="1130301" cy="414336"/>
          </a:xfrm>
          <a:prstGeom prst="rect">
            <a:avLst/>
          </a:prstGeom>
        </p:spPr>
        <p:txBody>
          <a:bodyPr/>
          <a:lstStyle/>
          <a:p>
            <a:fld id="{92CFE1BD-8753-4039-AA37-973FA891D3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1981" y="159437"/>
            <a:ext cx="10972800" cy="627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4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981" y="159437"/>
            <a:ext cx="11615219" cy="62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47077"/>
            <a:ext cx="10972800" cy="512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lvl="0" indent="-457189"/>
            <a:r>
              <a:rPr lang="en-US"/>
              <a:t>Edit Master text styles</a:t>
            </a:r>
          </a:p>
          <a:p>
            <a:pPr marL="457189" lvl="1" indent="-457189"/>
            <a:r>
              <a:rPr lang="en-US"/>
              <a:t>Second level</a:t>
            </a:r>
          </a:p>
          <a:p>
            <a:pPr marL="457189" lvl="2" indent="-457189"/>
            <a:r>
              <a:rPr lang="en-US"/>
              <a:t>Third level</a:t>
            </a:r>
          </a:p>
          <a:p>
            <a:pPr marL="457189" lvl="3" indent="-457189"/>
            <a:r>
              <a:rPr lang="en-US"/>
              <a:t>Fourth level</a:t>
            </a:r>
          </a:p>
          <a:p>
            <a:pPr marL="457189" lvl="4" indent="-457189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4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121917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Font typeface="Arial" pitchFamily="34" charset="0"/>
        <a:buChar char="•"/>
        <a:defRPr lang="en-US" sz="4267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15935" indent="-306910" algn="l" defTabSz="1219170" rtl="0" eaLnBrk="1" latinLnBrk="0" hangingPunct="1">
        <a:spcBef>
          <a:spcPct val="20000"/>
        </a:spcBef>
        <a:buFont typeface="Arial" pitchFamily="34" charset="0"/>
        <a:buChar char="–"/>
        <a:defRPr lang="en-US" sz="3733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060424" indent="-228594" algn="l" defTabSz="1219170" rtl="0" eaLnBrk="1" latinLnBrk="0" hangingPunct="1">
        <a:spcBef>
          <a:spcPct val="20000"/>
        </a:spcBef>
        <a:buFont typeface="Arial" pitchFamily="34" charset="0"/>
        <a:buChar char="•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828754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lang="en-US" sz="266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438339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lang="en-US" sz="2667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vielabs.com/m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vcentral.com/page/cff-tt-and-us-fcc-closed-caption-requirement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wmf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wmf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wmf"/><Relationship Id="rId22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ielabs.com/m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central.com/spe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DECE Common Format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Jim Taylor</a:t>
            </a:r>
          </a:p>
          <a:p>
            <a:r>
              <a:rPr lang="en-US" sz="2800" dirty="0"/>
              <a:t>CTO, DECE</a:t>
            </a:r>
          </a:p>
          <a:p>
            <a:r>
              <a:rPr lang="en-US" sz="2800" dirty="0"/>
              <a:t>12-Jun-2016</a:t>
            </a:r>
          </a:p>
        </p:txBody>
      </p:sp>
    </p:spTree>
    <p:extLst>
      <p:ext uri="{BB962C8B-B14F-4D97-AF65-F5344CB8AC3E}">
        <p14:creationId xmlns:p14="http://schemas.microsoft.com/office/powerpoint/2010/main" val="81289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CFF Media Profiles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887624"/>
              </p:ext>
            </p:extLst>
          </p:nvPr>
        </p:nvGraphicFramePr>
        <p:xfrm>
          <a:off x="794216" y="1291905"/>
          <a:ext cx="10435821" cy="436067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6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854x800 resolution; 60 FPS; 8-bit color with BT.709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HD8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2k resolution; 25 Mbps; 30-60 FPS; 8-bit color with BT.709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HD10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2k; 25 Mbps; ; 30-60 FPS; 10-bit color with BT.709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xHD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2k; 25 Mbps; 30-60 FPS; 8-bit color with BT.709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mUHD8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4k; 60 FPS; 40 Mbps; 8-bit color with BT.709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mUHD10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4k; 60 FPS; 40 Mbps; 10-bit color with BT.709 or BT.2020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hUHD10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mUHD10 at 100 Mbps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mHDR10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4K; 60 FPS; 40 Mbps; 10-bit color with BT.2020 and SMPTE-2084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hHDR10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mHDR10 at 100 Mbps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DV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Dolby Vision 12-bit dynamic range extension to 8-bit and 10-bit base layers [HD, </a:t>
                      </a:r>
                      <a:r>
                        <a:rPr lang="en-US" sz="2000" dirty="0" err="1">
                          <a:effectLst/>
                        </a:rPr>
                        <a:t>xHD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mUHD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hUHD</a:t>
                      </a:r>
                      <a:r>
                        <a:rPr lang="en-US" sz="2000" dirty="0">
                          <a:effectLst/>
                        </a:rPr>
                        <a:t>, mHDR10 or hHDR10] with SMPTE-2084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HDR12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4k; 12-bit color with BT.2020; 150 Mbps; MPEG Main 12 Profile; SMPTE‐2084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4607-C97C-48CB-97F4-BE58A6EB01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CF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Basic Metadata</a:t>
            </a:r>
          </a:p>
          <a:p>
            <a:pPr lvl="1"/>
            <a:r>
              <a:rPr lang="en-US" sz="2400" dirty="0"/>
              <a:t>Information about the work independent of encoding</a:t>
            </a:r>
          </a:p>
          <a:p>
            <a:r>
              <a:rPr lang="en-US" sz="2800" dirty="0"/>
              <a:t>Digital Asset Metadata</a:t>
            </a:r>
          </a:p>
          <a:p>
            <a:pPr lvl="1"/>
            <a:r>
              <a:rPr lang="en-US" sz="2400" dirty="0"/>
              <a:t>Information about individual encoded audio, video and subtitle streams, and other media</a:t>
            </a:r>
          </a:p>
          <a:p>
            <a:r>
              <a:rPr lang="en-US" sz="2800" dirty="0"/>
              <a:t>Uses </a:t>
            </a:r>
            <a:r>
              <a:rPr lang="en-US" sz="2800" dirty="0" err="1"/>
              <a:t>MovieLabs</a:t>
            </a:r>
            <a:r>
              <a:rPr lang="en-US" sz="2800" dirty="0"/>
              <a:t> Common Metadata Spec</a:t>
            </a:r>
          </a:p>
          <a:p>
            <a:pPr lvl="1"/>
            <a:r>
              <a:rPr lang="en-US" sz="2400" dirty="0"/>
              <a:t>Same base as EMA/DEG Media Entertainment Core</a:t>
            </a:r>
          </a:p>
          <a:p>
            <a:pPr lvl="1"/>
            <a:r>
              <a:rPr lang="en-US" sz="2400" dirty="0"/>
              <a:t>Fully localizable using UTF-8</a:t>
            </a:r>
          </a:p>
          <a:p>
            <a:pPr lvl="1"/>
            <a:r>
              <a:rPr lang="en-US" sz="2400" dirty="0"/>
              <a:t>See </a:t>
            </a:r>
            <a:r>
              <a:rPr lang="en-US" sz="2400" dirty="0">
                <a:hlinkClick r:id="rId3"/>
              </a:rPr>
              <a:t>http://www.movielabs.com/md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1AB7-C93E-CB4D-AF6A-4269821A6FD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Metadata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spcBef>
                <a:spcPts val="200"/>
              </a:spcBef>
            </a:pPr>
            <a:r>
              <a:rPr lang="en-US" sz="2400" dirty="0"/>
              <a:t>Basic Metadata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TitleDisplay60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TitleSort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/>
              <a:t>Summary190/400/4000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ArtReference</a:t>
            </a:r>
            <a:r>
              <a:rPr lang="en-US" sz="1800" dirty="0"/>
              <a:t> </a:t>
            </a:r>
            <a:r>
              <a:rPr lang="en-US" sz="1800" i="1" dirty="0"/>
              <a:t>(cover art)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Genre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RunLength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ReleaseYear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WorkType</a:t>
            </a:r>
            <a:r>
              <a:rPr lang="en-US" sz="1800" dirty="0"/>
              <a:t> </a:t>
            </a:r>
            <a:r>
              <a:rPr lang="en-US" sz="1800" i="1" dirty="0"/>
              <a:t>(movie, episode, supplement, music video, etc.)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Parent </a:t>
            </a:r>
            <a:r>
              <a:rPr lang="en-US" sz="1800" i="1" dirty="0"/>
              <a:t>(episodes, seasons, supplements, etc.)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AspectRatio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RatingSet</a:t>
            </a:r>
            <a:r>
              <a:rPr lang="en-US" sz="1800" dirty="0"/>
              <a:t> </a:t>
            </a:r>
            <a:r>
              <a:rPr lang="en-US" sz="1800" i="1" dirty="0"/>
              <a:t>(Common Ratings)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People </a:t>
            </a:r>
            <a:r>
              <a:rPr lang="en-US" sz="1800" i="1" dirty="0"/>
              <a:t>(cast &amp; crew)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CopyrightLine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b="1" dirty="0"/>
              <a:t>and more…</a:t>
            </a:r>
          </a:p>
          <a:p>
            <a:pPr marL="0" indent="0">
              <a:spcBef>
                <a:spcPts val="200"/>
              </a:spcBef>
              <a:buNone/>
            </a:pPr>
            <a:endParaRPr lang="en-US" sz="2400" dirty="0"/>
          </a:p>
          <a:p>
            <a:pPr>
              <a:spcBef>
                <a:spcPts val="200"/>
              </a:spcBef>
            </a:pPr>
            <a:endParaRPr lang="en-US" sz="2400" dirty="0"/>
          </a:p>
          <a:p>
            <a:pPr>
              <a:spcBef>
                <a:spcPts val="200"/>
              </a:spcBef>
            </a:pPr>
            <a:r>
              <a:rPr lang="en-US" sz="2400" dirty="0"/>
              <a:t>Digital Asset Metadata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Description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Codec, </a:t>
            </a:r>
            <a:r>
              <a:rPr lang="en-US" sz="1800" dirty="0" err="1"/>
              <a:t>FormatType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/>
              <a:t>Channels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BitrateAverage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/>
              <a:t>VBR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SampleRate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SampleBitDepth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MPEGProfile</a:t>
            </a:r>
            <a:r>
              <a:rPr lang="en-US" sz="1800" dirty="0"/>
              <a:t>, </a:t>
            </a:r>
            <a:r>
              <a:rPr lang="en-US" sz="1800" dirty="0" err="1"/>
              <a:t>MPEGLevel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AspectRatio</a:t>
            </a:r>
            <a:r>
              <a:rPr lang="en-US" sz="1800" dirty="0"/>
              <a:t>, </a:t>
            </a:r>
            <a:r>
              <a:rPr lang="en-US" sz="1800" dirty="0" err="1"/>
              <a:t>PixelAspect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WidthPixels</a:t>
            </a:r>
            <a:r>
              <a:rPr lang="en-US" sz="1800" dirty="0"/>
              <a:t>, </a:t>
            </a:r>
            <a:r>
              <a:rPr lang="en-US" sz="1800" dirty="0" err="1"/>
              <a:t>HeightPixels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FrameRate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/>
              <a:t>Progressive</a:t>
            </a:r>
          </a:p>
          <a:p>
            <a:pPr lvl="1">
              <a:spcBef>
                <a:spcPts val="200"/>
              </a:spcBef>
            </a:pPr>
            <a:r>
              <a:rPr lang="en-US" sz="1800" dirty="0" err="1"/>
              <a:t>ColorEncoding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dirty="0" err="1"/>
              <a:t>HDRPlaybackInfo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1800" b="1" dirty="0"/>
              <a:t>and more…</a:t>
            </a:r>
          </a:p>
          <a:p>
            <a:pPr lvl="1">
              <a:spcBef>
                <a:spcPts val="200"/>
              </a:spcBef>
            </a:pP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C01AB7-C93E-CB4D-AF6A-4269821A6FD0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93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CF defined a formal subset of TTML V1 Second Edition / SMPTE-TT</a:t>
            </a:r>
          </a:p>
          <a:p>
            <a:r>
              <a:rPr lang="en-US" dirty="0"/>
              <a:t>A significant amount of work was done to improve interoperability:</a:t>
            </a:r>
          </a:p>
          <a:p>
            <a:pPr lvl="1"/>
            <a:r>
              <a:rPr lang="en-US" dirty="0"/>
              <a:t>Simplify requirements for decoders by removing non-essential features</a:t>
            </a:r>
          </a:p>
          <a:p>
            <a:pPr lvl="1"/>
            <a:r>
              <a:rPr lang="en-US" dirty="0"/>
              <a:t>Clarify TTML requirements and adapt TTML into ISOBMFF media presentation scenarios</a:t>
            </a:r>
          </a:p>
          <a:p>
            <a:pPr lvl="1"/>
            <a:r>
              <a:rPr lang="en-US" dirty="0"/>
              <a:t>Define a guaranteed performance model – so subtitle presentation can be authored to a fixed performance target which players must support</a:t>
            </a:r>
          </a:p>
          <a:p>
            <a:pPr marL="309025" lvl="1" indent="0">
              <a:buNone/>
            </a:pPr>
            <a:r>
              <a:rPr lang="en-US" dirty="0"/>
              <a:t>… fed into W3C TTML Profiles for Internet Media Subtitles and Captions 1.0 (IMSC1)</a:t>
            </a:r>
          </a:p>
          <a:p>
            <a:endParaRPr lang="en-US" dirty="0"/>
          </a:p>
          <a:p>
            <a:r>
              <a:rPr lang="en-US" dirty="0"/>
              <a:t>CFF Timed Text was designed to meet the FCC 708 minimum decoder requirements as defined in 79.102</a:t>
            </a:r>
          </a:p>
          <a:p>
            <a:pPr lvl="1"/>
            <a:r>
              <a:rPr lang="en-US" dirty="0"/>
              <a:t>SMPTE-TT is designated FCC safe harbor technology for Internet delivered captions (see </a:t>
            </a:r>
            <a:r>
              <a:rPr lang="en-US" dirty="0">
                <a:hlinkClick r:id="rId2"/>
              </a:rPr>
              <a:t>http://uvcentral.com/page/cff-tt-and-us-fcc-closed-caption-requirements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011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CF uses ISO/IEC 23001-7:2013 for Common Encryption (CENC)</a:t>
            </a:r>
          </a:p>
          <a:p>
            <a:r>
              <a:rPr lang="en-US" sz="2800" dirty="0"/>
              <a:t>Provides a way to encrypt samples in ISOBMFF agnostic of content protection systems, enabling a single file to work across multiple DRMs</a:t>
            </a:r>
          </a:p>
          <a:p>
            <a:r>
              <a:rPr lang="en-US" sz="2800" dirty="0"/>
              <a:t>AES-128 in Counter Mode (CTR)</a:t>
            </a:r>
          </a:p>
          <a:p>
            <a:r>
              <a:rPr lang="en-US" sz="2800" dirty="0"/>
              <a:t>NAL structured video is encrypted with subsample (partial sample) encryption – significant flexibility in decoder design and asset reuse</a:t>
            </a:r>
          </a:p>
          <a:p>
            <a:pPr lvl="1"/>
            <a:r>
              <a:rPr lang="en-US" sz="2400" dirty="0"/>
              <a:t>All other tracks use full sample encryption </a:t>
            </a:r>
          </a:p>
        </p:txBody>
      </p:sp>
    </p:spTree>
    <p:extLst>
      <p:ext uri="{BB962C8B-B14F-4D97-AF65-F5344CB8AC3E}">
        <p14:creationId xmlns:p14="http://schemas.microsoft.com/office/powerpoint/2010/main" val="398150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CF Industry Adoption and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MPEG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Standardized several technologies first specified by DECE in MPEG standards such as Common Encryption and additions to the ISO Base Media File Format and MPEG-4 Part 30 Subtitle Tracks</a:t>
            </a:r>
          </a:p>
          <a:p>
            <a:r>
              <a:rPr lang="en-US" b="1" dirty="0"/>
              <a:t>W3C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Adopted DECE subtitle specifications in Internet Media Subtitle and Captions (IMSC1)</a:t>
            </a:r>
          </a:p>
          <a:p>
            <a:r>
              <a:rPr lang="en-US" b="1" dirty="0"/>
              <a:t>BDA</a:t>
            </a:r>
            <a:r>
              <a:rPr lang="en-US" dirty="0"/>
              <a:t> - Adopted CFF and Common Media Package (CMP) for Blu-ray Digital Bridge</a:t>
            </a:r>
          </a:p>
          <a:p>
            <a:r>
              <a:rPr lang="en-US" b="1" dirty="0"/>
              <a:t>SCSA</a:t>
            </a:r>
            <a:r>
              <a:rPr lang="en-US" dirty="0"/>
              <a:t> (</a:t>
            </a:r>
            <a:r>
              <a:rPr lang="en-US" dirty="0" err="1"/>
              <a:t>Vidity</a:t>
            </a:r>
            <a:r>
              <a:rPr lang="en-US" dirty="0"/>
              <a:t>) - Adopted CFF and CMP, and references the Common Player spec</a:t>
            </a:r>
          </a:p>
          <a:p>
            <a:pPr lvl="1"/>
            <a:r>
              <a:rPr lang="en-US" dirty="0"/>
              <a:t>All </a:t>
            </a:r>
            <a:r>
              <a:rPr lang="en-US" b="1" dirty="0"/>
              <a:t>Samsung UHD TVs</a:t>
            </a:r>
            <a:r>
              <a:rPr lang="en-US" dirty="0"/>
              <a:t> support CFF playback (through SCSA functionality)</a:t>
            </a:r>
          </a:p>
          <a:p>
            <a:r>
              <a:rPr lang="en-US" b="1" dirty="0"/>
              <a:t>DivX/</a:t>
            </a:r>
            <a:r>
              <a:rPr lang="en-US" b="1" dirty="0" err="1"/>
              <a:t>Neulion</a:t>
            </a:r>
            <a:r>
              <a:rPr lang="en-US" dirty="0"/>
              <a:t> - The DivX Software Development Kit (SDK) and Certification Test Kit (CTK) version 8.0 supports CF</a:t>
            </a:r>
          </a:p>
          <a:p>
            <a:r>
              <a:rPr lang="en-US" b="1" dirty="0"/>
              <a:t>APEX</a:t>
            </a:r>
            <a:r>
              <a:rPr lang="en-US" dirty="0"/>
              <a:t> - Adopting CFF for inflight-entertainment, possibly defining new profiles</a:t>
            </a:r>
          </a:p>
          <a:p>
            <a:r>
              <a:rPr lang="en-US" b="1" dirty="0"/>
              <a:t>DASH Industry Forum</a:t>
            </a:r>
          </a:p>
          <a:p>
            <a:pPr lvl="1"/>
            <a:r>
              <a:rPr lang="en-US" dirty="0"/>
              <a:t>Specified interoperability points consistent with Common Format streaming http://dashif.org/wp-content/uploads/2015/04/DASH-IF-IOP-v3.0.pdf</a:t>
            </a:r>
          </a:p>
          <a:p>
            <a:r>
              <a:rPr lang="en-US" b="1" dirty="0"/>
              <a:t>DLNA, DVB, ETSI, EBU, </a:t>
            </a:r>
            <a:r>
              <a:rPr lang="en-US" b="1" dirty="0" err="1"/>
              <a:t>HbbTV</a:t>
            </a:r>
            <a:r>
              <a:rPr lang="en-US" b="1" dirty="0"/>
              <a:t>, DTG, ATSC, ARIB, 3GPP, BDA, Cable RDK </a:t>
            </a:r>
          </a:p>
          <a:p>
            <a:pPr lvl="1"/>
            <a:r>
              <a:rPr lang="en-US" dirty="0"/>
              <a:t>Specified CFF compatible media formats for streaming, storage, or broadcast</a:t>
            </a:r>
          </a:p>
          <a:p>
            <a:r>
              <a:rPr lang="en-US" b="1" dirty="0"/>
              <a:t>IE, Edge, Safari, Opera, Firefox</a:t>
            </a:r>
            <a:r>
              <a:rPr lang="en-US" dirty="0"/>
              <a:t>, and </a:t>
            </a:r>
            <a:r>
              <a:rPr lang="en-US" b="1" dirty="0"/>
              <a:t>Chrome</a:t>
            </a:r>
            <a:r>
              <a:rPr lang="en-US" dirty="0"/>
              <a:t> browsers </a:t>
            </a:r>
          </a:p>
          <a:p>
            <a:pPr lvl="1"/>
            <a:r>
              <a:rPr lang="en-US" dirty="0"/>
              <a:t>All decode the streaming and file format across platforms, with the ability to access different native DRMs for strong content protection</a:t>
            </a:r>
          </a:p>
          <a:p>
            <a:r>
              <a:rPr lang="en-US" dirty="0"/>
              <a:t>Supported by native players in </a:t>
            </a:r>
            <a:r>
              <a:rPr lang="en-US" b="1" dirty="0"/>
              <a:t>Android</a:t>
            </a:r>
            <a:r>
              <a:rPr lang="en-US" dirty="0"/>
              <a:t>, </a:t>
            </a:r>
            <a:r>
              <a:rPr lang="en-US" b="1" dirty="0"/>
              <a:t>Windows 10</a:t>
            </a:r>
            <a:r>
              <a:rPr lang="en-US" dirty="0"/>
              <a:t>, </a:t>
            </a:r>
            <a:r>
              <a:rPr lang="en-US" b="1" dirty="0"/>
              <a:t>consoles</a:t>
            </a:r>
            <a:r>
              <a:rPr lang="en-US" dirty="0"/>
              <a:t>, sticks such as </a:t>
            </a:r>
            <a:r>
              <a:rPr lang="en-US" b="1" dirty="0"/>
              <a:t>Chromecast</a:t>
            </a:r>
            <a:r>
              <a:rPr lang="en-US" dirty="0"/>
              <a:t>, players such as </a:t>
            </a:r>
            <a:r>
              <a:rPr lang="en-US" b="1" dirty="0"/>
              <a:t>Flash</a:t>
            </a:r>
            <a:r>
              <a:rPr lang="en-US" dirty="0"/>
              <a:t>, </a:t>
            </a:r>
            <a:r>
              <a:rPr lang="en-US" b="1" dirty="0"/>
              <a:t>JW</a:t>
            </a:r>
            <a:r>
              <a:rPr lang="en-US" dirty="0"/>
              <a:t>, </a:t>
            </a:r>
            <a:r>
              <a:rPr lang="en-US" b="1" dirty="0"/>
              <a:t>VLC</a:t>
            </a:r>
            <a:r>
              <a:rPr lang="en-US" dirty="0"/>
              <a:t>, </a:t>
            </a:r>
            <a:r>
              <a:rPr lang="en-US" b="1" dirty="0" err="1"/>
              <a:t>castLabs</a:t>
            </a:r>
            <a:r>
              <a:rPr lang="en-US" dirty="0"/>
              <a:t>, </a:t>
            </a:r>
            <a:r>
              <a:rPr lang="en-US" b="1" dirty="0"/>
              <a:t>Azure Media Player</a:t>
            </a:r>
            <a:r>
              <a:rPr lang="en-US" dirty="0"/>
              <a:t>, </a:t>
            </a:r>
            <a:r>
              <a:rPr lang="en-US" b="1" dirty="0"/>
              <a:t>Akamai</a:t>
            </a:r>
            <a:r>
              <a:rPr lang="en-US" dirty="0"/>
              <a:t>, </a:t>
            </a:r>
            <a:r>
              <a:rPr lang="en-US" b="1" dirty="0"/>
              <a:t>DASH.js</a:t>
            </a:r>
            <a:r>
              <a:rPr lang="en-US" dirty="0"/>
              <a:t>, etc.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4607-C97C-48CB-97F4-BE58A6EB01D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5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CFF content, CFF Verifier, and CFF players have been in testing for several years with multiple different companies and implementations involved</a:t>
            </a:r>
          </a:p>
          <a:p>
            <a:r>
              <a:rPr lang="en-US" sz="2800" dirty="0"/>
              <a:t>~100 sample files exist for verification</a:t>
            </a:r>
          </a:p>
          <a:p>
            <a:r>
              <a:rPr lang="en-US" sz="2800" dirty="0"/>
              <a:t>1000s of files for commercial titles were created by Hollywood studios</a:t>
            </a:r>
          </a:p>
          <a:p>
            <a:r>
              <a:rPr lang="en-US" sz="2800" dirty="0"/>
              <a:t>The CFF Verifier has ~750 different conformance tests, with &gt;30 versions released (and &gt;200 total bug fixes)</a:t>
            </a:r>
          </a:p>
          <a:p>
            <a:r>
              <a:rPr lang="en-US" sz="2800" dirty="0"/>
              <a:t>Many specification clarifications were made based on the above</a:t>
            </a:r>
          </a:p>
        </p:txBody>
      </p:sp>
    </p:spTree>
    <p:extLst>
      <p:ext uri="{BB962C8B-B14F-4D97-AF65-F5344CB8AC3E}">
        <p14:creationId xmlns:p14="http://schemas.microsoft.com/office/powerpoint/2010/main" val="423757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CF is a mature, well-tested format that brings many standards together into a practical, end-to-end solution</a:t>
            </a:r>
          </a:p>
          <a:p>
            <a:r>
              <a:rPr lang="en-US" sz="4000" dirty="0"/>
              <a:t>The public specifications may be referenced or adopted by anyone</a:t>
            </a:r>
          </a:p>
          <a:p>
            <a:pPr lvl="1"/>
            <a:r>
              <a:rPr lang="en-US" sz="3600" dirty="0"/>
              <a:t>New profiles can be added directly to the CF specs or can reference CF</a:t>
            </a:r>
          </a:p>
        </p:txBody>
      </p:sp>
    </p:spTree>
    <p:extLst>
      <p:ext uri="{BB962C8B-B14F-4D97-AF65-F5344CB8AC3E}">
        <p14:creationId xmlns:p14="http://schemas.microsoft.com/office/powerpoint/2010/main" val="1656573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7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and Benefits of Common Format (CF)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Serve the entire industry (not just UltraViolet)</a:t>
            </a:r>
          </a:p>
          <a:p>
            <a:r>
              <a:rPr lang="en-US" sz="2800" dirty="0"/>
              <a:t>Build on existing standards</a:t>
            </a:r>
          </a:p>
          <a:p>
            <a:pPr lvl="1"/>
            <a:r>
              <a:rPr lang="en-US" sz="2400" dirty="0"/>
              <a:t>Define constraints (profiles) to simplify playback and device design</a:t>
            </a:r>
          </a:p>
          <a:p>
            <a:r>
              <a:rPr lang="en-US" sz="2800" dirty="0"/>
              <a:t>Establish industry interoperability targets and reduce supply chain fragmentation and cost </a:t>
            </a:r>
          </a:p>
          <a:p>
            <a:pPr lvl="1"/>
            <a:r>
              <a:rPr lang="en-US" sz="2400" dirty="0"/>
              <a:t>Issues</a:t>
            </a:r>
          </a:p>
          <a:p>
            <a:pPr lvl="2"/>
            <a:r>
              <a:rPr lang="en-US" sz="2000" dirty="0"/>
              <a:t>Studio: multiple different mezzanine deliveries for different retailers</a:t>
            </a:r>
          </a:p>
          <a:p>
            <a:pPr lvl="2"/>
            <a:r>
              <a:rPr lang="en-US" sz="2000" dirty="0"/>
              <a:t>Retailer: multiple different encodes and apps for different platforms</a:t>
            </a:r>
          </a:p>
          <a:p>
            <a:pPr lvl="2"/>
            <a:r>
              <a:rPr lang="en-US" sz="2000" dirty="0"/>
              <a:t>Device: different encodes and apps from different retailers</a:t>
            </a:r>
          </a:p>
          <a:p>
            <a:pPr lvl="2"/>
            <a:r>
              <a:rPr lang="en-US" sz="2000" dirty="0"/>
              <a:t>Consumer: different quality levels and apps from different retailers</a:t>
            </a:r>
          </a:p>
        </p:txBody>
      </p:sp>
    </p:spTree>
    <p:extLst>
      <p:ext uri="{BB962C8B-B14F-4D97-AF65-F5344CB8AC3E}">
        <p14:creationId xmlns:p14="http://schemas.microsoft.com/office/powerpoint/2010/main" val="252978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lowchart: Magnetic Disk 97"/>
          <p:cNvSpPr/>
          <p:nvPr/>
        </p:nvSpPr>
        <p:spPr>
          <a:xfrm>
            <a:off x="2518278" y="4521074"/>
            <a:ext cx="724159" cy="58845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2" name="Flowchart: Magnetic Disk 101"/>
          <p:cNvSpPr/>
          <p:nvPr/>
        </p:nvSpPr>
        <p:spPr>
          <a:xfrm>
            <a:off x="2639822" y="4745419"/>
            <a:ext cx="724159" cy="588455"/>
          </a:xfrm>
          <a:prstGeom prst="flowChartMagneticDisk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0" name="Flowchart: Magnetic Disk 99"/>
          <p:cNvSpPr/>
          <p:nvPr/>
        </p:nvSpPr>
        <p:spPr>
          <a:xfrm>
            <a:off x="3626982" y="4937221"/>
            <a:ext cx="724159" cy="588455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0" name="Flowchart: Magnetic Disk 79"/>
          <p:cNvSpPr/>
          <p:nvPr/>
        </p:nvSpPr>
        <p:spPr>
          <a:xfrm>
            <a:off x="3802079" y="4077714"/>
            <a:ext cx="724159" cy="588455"/>
          </a:xfrm>
          <a:prstGeom prst="flowChartMagneticDisk">
            <a:avLst/>
          </a:prstGeom>
          <a:solidFill>
            <a:schemeClr val="tx2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bg1">
                    <a:lumMod val="95000"/>
                  </a:schemeClr>
                </a:solidFill>
              </a:rPr>
              <a:t>Mezz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1" name="Flowchart: Magnetic Disk 80"/>
          <p:cNvSpPr/>
          <p:nvPr/>
        </p:nvSpPr>
        <p:spPr>
          <a:xfrm>
            <a:off x="2305703" y="3414510"/>
            <a:ext cx="724159" cy="588455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Flowchart: Magnetic Disk 81"/>
          <p:cNvSpPr/>
          <p:nvPr/>
        </p:nvSpPr>
        <p:spPr>
          <a:xfrm>
            <a:off x="2719641" y="3903483"/>
            <a:ext cx="724159" cy="588455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Flowchart: Magnetic Disk 82"/>
          <p:cNvSpPr/>
          <p:nvPr/>
        </p:nvSpPr>
        <p:spPr>
          <a:xfrm>
            <a:off x="3163065" y="4208657"/>
            <a:ext cx="724159" cy="588455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6" name="Flowchart: Magnetic Disk 75"/>
          <p:cNvSpPr/>
          <p:nvPr/>
        </p:nvSpPr>
        <p:spPr>
          <a:xfrm>
            <a:off x="2667783" y="2527318"/>
            <a:ext cx="724159" cy="588455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Flowchart: Magnetic Disk 76"/>
          <p:cNvSpPr/>
          <p:nvPr/>
        </p:nvSpPr>
        <p:spPr>
          <a:xfrm>
            <a:off x="2860057" y="2730518"/>
            <a:ext cx="724159" cy="588455"/>
          </a:xfrm>
          <a:prstGeom prst="flowChartMagneticDisk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Flowchart: Magnetic Disk 77"/>
          <p:cNvSpPr/>
          <p:nvPr/>
        </p:nvSpPr>
        <p:spPr>
          <a:xfrm>
            <a:off x="3150774" y="3401502"/>
            <a:ext cx="724159" cy="588455"/>
          </a:xfrm>
          <a:prstGeom prst="flowChartMagneticDisk">
            <a:avLst/>
          </a:prstGeom>
          <a:solidFill>
            <a:srgbClr val="00B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Flowchart: Magnetic Disk 78"/>
          <p:cNvSpPr/>
          <p:nvPr/>
        </p:nvSpPr>
        <p:spPr>
          <a:xfrm>
            <a:off x="3410170" y="2873135"/>
            <a:ext cx="724159" cy="588455"/>
          </a:xfrm>
          <a:prstGeom prst="flowChartMagneticDisk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Flowchart: Magnetic Disk 70"/>
          <p:cNvSpPr/>
          <p:nvPr/>
        </p:nvSpPr>
        <p:spPr>
          <a:xfrm>
            <a:off x="2563210" y="1885559"/>
            <a:ext cx="724159" cy="588455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Flowchart: Magnetic Disk 71"/>
          <p:cNvSpPr/>
          <p:nvPr/>
        </p:nvSpPr>
        <p:spPr>
          <a:xfrm>
            <a:off x="2667782" y="1661775"/>
            <a:ext cx="724159" cy="588455"/>
          </a:xfrm>
          <a:prstGeom prst="flowChartMagneticDisk">
            <a:avLst/>
          </a:prstGeom>
          <a:solidFill>
            <a:schemeClr val="tx1">
              <a:lumMod val="65000"/>
              <a:lumOff val="3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bg1">
                    <a:lumMod val="95000"/>
                  </a:schemeClr>
                </a:solidFill>
              </a:rPr>
              <a:t>Mezz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3" name="Flowchart: Magnetic Disk 72"/>
          <p:cNvSpPr/>
          <p:nvPr/>
        </p:nvSpPr>
        <p:spPr>
          <a:xfrm>
            <a:off x="2947755" y="2291959"/>
            <a:ext cx="724159" cy="588455"/>
          </a:xfrm>
          <a:prstGeom prst="flowChartMagneticDisk">
            <a:avLst/>
          </a:prstGeom>
          <a:solidFill>
            <a:schemeClr val="tx2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bg1">
                    <a:lumMod val="95000"/>
                  </a:schemeClr>
                </a:solidFill>
              </a:rPr>
              <a:t>Mezz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4" name="Flowchart: Magnetic Disk 73"/>
          <p:cNvSpPr/>
          <p:nvPr/>
        </p:nvSpPr>
        <p:spPr>
          <a:xfrm>
            <a:off x="3847429" y="1767205"/>
            <a:ext cx="724159" cy="588455"/>
          </a:xfrm>
          <a:prstGeom prst="flowChartMagneticDisk">
            <a:avLst/>
          </a:prstGeom>
          <a:solidFill>
            <a:schemeClr val="accent5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bg1">
                    <a:lumMod val="95000"/>
                  </a:schemeClr>
                </a:solidFill>
              </a:rPr>
              <a:t>Mezz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5" name="Flowchart: Magnetic Disk 74"/>
          <p:cNvSpPr/>
          <p:nvPr/>
        </p:nvSpPr>
        <p:spPr>
          <a:xfrm>
            <a:off x="3951449" y="3389753"/>
            <a:ext cx="724159" cy="588455"/>
          </a:xfrm>
          <a:prstGeom prst="flowChartMagneticDisk">
            <a:avLst/>
          </a:prstGeom>
          <a:solidFill>
            <a:srgbClr val="7030A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bg1">
                    <a:lumMod val="95000"/>
                  </a:schemeClr>
                </a:solidFill>
              </a:rPr>
              <a:t>Mezz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Without CF – pretty colors, ugly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4607-C97C-48CB-97F4-BE58A6EB01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0622" y="116445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10" name="Flowchart: Magnetic Disk 9"/>
          <p:cNvSpPr/>
          <p:nvPr/>
        </p:nvSpPr>
        <p:spPr>
          <a:xfrm>
            <a:off x="2733015" y="1045986"/>
            <a:ext cx="724159" cy="58845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Flowchart: Magnetic Disk 54"/>
          <p:cNvSpPr/>
          <p:nvPr/>
        </p:nvSpPr>
        <p:spPr>
          <a:xfrm>
            <a:off x="3140027" y="1045986"/>
            <a:ext cx="724159" cy="588455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bg1">
                    <a:lumMod val="95000"/>
                  </a:schemeClr>
                </a:solidFill>
              </a:rPr>
              <a:t>Mezz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lowchart: Magnetic Disk 56"/>
          <p:cNvSpPr/>
          <p:nvPr/>
        </p:nvSpPr>
        <p:spPr>
          <a:xfrm>
            <a:off x="3081721" y="1879378"/>
            <a:ext cx="724159" cy="588455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Flowchart: Magnetic Disk 57"/>
          <p:cNvSpPr/>
          <p:nvPr/>
        </p:nvSpPr>
        <p:spPr>
          <a:xfrm>
            <a:off x="3887223" y="1114066"/>
            <a:ext cx="724159" cy="588455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Flowchart: Magnetic Disk 58"/>
          <p:cNvSpPr/>
          <p:nvPr/>
        </p:nvSpPr>
        <p:spPr>
          <a:xfrm>
            <a:off x="3466266" y="2285778"/>
            <a:ext cx="724159" cy="588455"/>
          </a:xfrm>
          <a:prstGeom prst="flowChartMagneticDisk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>
                <a:solidFill>
                  <a:schemeClr val="tx1"/>
                </a:solidFill>
              </a:rPr>
              <a:t>Mezz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307143" y="2136742"/>
            <a:ext cx="937176" cy="577793"/>
            <a:chOff x="6103720" y="2667029"/>
            <a:chExt cx="1375283" cy="847273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17" name="Group 16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3" name="Group 12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Isosceles Triangle 105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Rectangle 14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9" name="Flowchart: Magnetic Disk 108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510343" y="2339942"/>
            <a:ext cx="937176" cy="577793"/>
            <a:chOff x="6103720" y="2667029"/>
            <a:chExt cx="1375283" cy="84727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118" name="Group 117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20" name="Group 119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Isosceles Triangle 122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1" name="Rectangle 120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9" name="Flowchart: Magnetic Disk 118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713543" y="2543142"/>
            <a:ext cx="937176" cy="577793"/>
            <a:chOff x="6103720" y="2667029"/>
            <a:chExt cx="1375283" cy="847273"/>
          </a:xfrm>
          <a:solidFill>
            <a:srgbClr val="FF0000"/>
          </a:solidFill>
        </p:grpSpPr>
        <p:grpSp>
          <p:nvGrpSpPr>
            <p:cNvPr id="125" name="Group 124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27" name="Group 126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8" name="Rectangle 127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Flowchart: Magnetic Disk 125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916743" y="2746342"/>
            <a:ext cx="937176" cy="577793"/>
            <a:chOff x="6103720" y="2667029"/>
            <a:chExt cx="1375283" cy="847273"/>
          </a:xfrm>
          <a:solidFill>
            <a:srgbClr val="00B0F0"/>
          </a:solidFill>
        </p:grpSpPr>
        <p:grpSp>
          <p:nvGrpSpPr>
            <p:cNvPr id="132" name="Group 131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34" name="Group 133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Isosceles Triangle 136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5" name="Rectangle 134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" name="Flowchart: Magnetic Disk 132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9119943" y="2949542"/>
            <a:ext cx="937176" cy="577793"/>
            <a:chOff x="6103720" y="2667029"/>
            <a:chExt cx="1375283" cy="847273"/>
          </a:xfrm>
          <a:solidFill>
            <a:schemeClr val="accent6">
              <a:lumMod val="75000"/>
            </a:schemeClr>
          </a:solidFill>
        </p:grpSpPr>
        <p:grpSp>
          <p:nvGrpSpPr>
            <p:cNvPr id="139" name="Group 138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41" name="Group 140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43" name="Rectangle 142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4" name="Isosceles Triangle 143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2" name="Rectangle 141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0" name="Flowchart: Magnetic Disk 139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9323143" y="3152742"/>
            <a:ext cx="937176" cy="577793"/>
            <a:chOff x="6103720" y="2667029"/>
            <a:chExt cx="1375283" cy="847273"/>
          </a:xfrm>
        </p:grpSpPr>
        <p:grpSp>
          <p:nvGrpSpPr>
            <p:cNvPr id="146" name="Group 145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Isosceles Triangle 150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solidFill>
                  <a:schemeClr val="tx1"/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9" name="Rectangle 148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7" name="Flowchart: Magnetic Disk 146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8693223" y="3355942"/>
            <a:ext cx="937176" cy="577793"/>
            <a:chOff x="6103720" y="2667029"/>
            <a:chExt cx="1375283" cy="847273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153" name="Group 152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55" name="Group 154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Isosceles Triangle 157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6" name="Rectangle 155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4" name="Flowchart: Magnetic Disk 153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8896423" y="3559142"/>
            <a:ext cx="937176" cy="577793"/>
            <a:chOff x="6103720" y="2667029"/>
            <a:chExt cx="1375283" cy="847273"/>
          </a:xfrm>
          <a:solidFill>
            <a:schemeClr val="accent6">
              <a:lumMod val="50000"/>
            </a:schemeClr>
          </a:solidFill>
        </p:grpSpPr>
        <p:grpSp>
          <p:nvGrpSpPr>
            <p:cNvPr id="160" name="Group 159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62" name="Group 161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Isosceles Triangle 164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3" name="Rectangle 162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1" name="Flowchart: Magnetic Disk 160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099623" y="3762342"/>
            <a:ext cx="937176" cy="577793"/>
            <a:chOff x="6103720" y="2667029"/>
            <a:chExt cx="1375283" cy="847273"/>
          </a:xfrm>
          <a:solidFill>
            <a:srgbClr val="006600"/>
          </a:solidFill>
        </p:grpSpPr>
        <p:grpSp>
          <p:nvGrpSpPr>
            <p:cNvPr id="167" name="Group 166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69" name="Group 168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8" name="Flowchart: Magnetic Disk 167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9157783" y="2669982"/>
            <a:ext cx="937176" cy="577793"/>
            <a:chOff x="6103720" y="2667029"/>
            <a:chExt cx="1375283" cy="847273"/>
          </a:xfrm>
          <a:solidFill>
            <a:srgbClr val="92D050"/>
          </a:solidFill>
        </p:grpSpPr>
        <p:grpSp>
          <p:nvGrpSpPr>
            <p:cNvPr id="174" name="Group 173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76" name="Group 175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Isosceles Triangle 178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7" name="Rectangle 176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5" name="Flowchart: Magnetic Disk 174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9360983" y="2873182"/>
            <a:ext cx="937176" cy="577793"/>
            <a:chOff x="6103720" y="2667029"/>
            <a:chExt cx="1375283" cy="847273"/>
          </a:xfrm>
          <a:solidFill>
            <a:srgbClr val="FF0000"/>
          </a:solidFill>
        </p:grpSpPr>
        <p:grpSp>
          <p:nvGrpSpPr>
            <p:cNvPr id="181" name="Group 180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83" name="Group 182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Isosceles Triangle 185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4" name="Rectangle 183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2" name="Flowchart: Magnetic Disk 181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9564183" y="3076382"/>
            <a:ext cx="937176" cy="577793"/>
            <a:chOff x="6103720" y="2667029"/>
            <a:chExt cx="1375283" cy="847273"/>
          </a:xfrm>
        </p:grpSpPr>
        <p:grpSp>
          <p:nvGrpSpPr>
            <p:cNvPr id="188" name="Group 187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</p:grpSpPr>
          <p:grpSp>
            <p:nvGrpSpPr>
              <p:cNvPr id="190" name="Group 189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Isosceles Triangle 192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solidFill>
                  <a:schemeClr val="tx1"/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1" name="Rectangle 190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9" name="Flowchart: Magnetic Disk 188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8934263" y="3279582"/>
            <a:ext cx="937176" cy="577793"/>
            <a:chOff x="6103720" y="2667029"/>
            <a:chExt cx="1375283" cy="847273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5" name="Group 194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197" name="Group 196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199" name="Rectangle 198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0" name="Isosceles Triangle 199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8" name="Rectangle 197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6" name="Flowchart: Magnetic Disk 195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9137463" y="3482782"/>
            <a:ext cx="937176" cy="577793"/>
            <a:chOff x="6103720" y="2667029"/>
            <a:chExt cx="1375283" cy="847273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2" name="Group 201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04" name="Group 203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Isosceles Triangle 206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5" name="Rectangle 204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3" name="Flowchart: Magnetic Disk 202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9340663" y="3685982"/>
            <a:ext cx="937176" cy="577793"/>
            <a:chOff x="6103720" y="2667029"/>
            <a:chExt cx="1375283" cy="847273"/>
          </a:xfrm>
          <a:solidFill>
            <a:srgbClr val="FFFF00"/>
          </a:solidFill>
        </p:grpSpPr>
        <p:grpSp>
          <p:nvGrpSpPr>
            <p:cNvPr id="209" name="Group 208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11" name="Group 210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13" name="Rectangle 212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2" name="Rectangle 211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0" name="Flowchart: Magnetic Disk 209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9543863" y="3889182"/>
            <a:ext cx="937176" cy="577793"/>
            <a:chOff x="6103720" y="2667029"/>
            <a:chExt cx="1375283" cy="847273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16" name="Group 215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18" name="Group 217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20" name="Rectangle 219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Isosceles Triangle 220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9" name="Rectangle 218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7" name="Flowchart: Magnetic Disk 216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9747063" y="4092382"/>
            <a:ext cx="937176" cy="577793"/>
            <a:chOff x="6103720" y="2667029"/>
            <a:chExt cx="1375283" cy="847273"/>
          </a:xfrm>
          <a:solidFill>
            <a:schemeClr val="bg1">
              <a:lumMod val="50000"/>
            </a:schemeClr>
          </a:solidFill>
        </p:grpSpPr>
        <p:grpSp>
          <p:nvGrpSpPr>
            <p:cNvPr id="223" name="Group 222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25" name="Group 224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27" name="Rectangle 226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8" name="Isosceles Triangle 227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6" name="Rectangle 225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4" name="Flowchart: Magnetic Disk 223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9157783" y="2202622"/>
            <a:ext cx="937176" cy="577793"/>
            <a:chOff x="6103720" y="2667029"/>
            <a:chExt cx="1375283" cy="847273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230" name="Group 229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32" name="Group 231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34" name="Rectangle 233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Isosceles Triangle 234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3" name="Rectangle 232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1" name="Flowchart: Magnetic Disk 230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9360983" y="2405822"/>
            <a:ext cx="937176" cy="577793"/>
            <a:chOff x="6103720" y="2667029"/>
            <a:chExt cx="1375283" cy="847273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37" name="Group 236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39" name="Group 238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2" name="Isosceles Triangle 241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0" name="Rectangle 239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8" name="Flowchart: Magnetic Disk 237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9564183" y="2609022"/>
            <a:ext cx="937176" cy="577793"/>
            <a:chOff x="6103720" y="2667029"/>
            <a:chExt cx="1375283" cy="847273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244" name="Group 243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46" name="Group 245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48" name="Rectangle 247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Isosceles Triangle 248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7" name="Rectangle 246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5" name="Flowchart: Magnetic Disk 244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9767383" y="2812222"/>
            <a:ext cx="937176" cy="577793"/>
            <a:chOff x="6103720" y="2667029"/>
            <a:chExt cx="1375283" cy="847273"/>
          </a:xfrm>
        </p:grpSpPr>
        <p:grpSp>
          <p:nvGrpSpPr>
            <p:cNvPr id="251" name="Group 250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solidFill>
                  <a:schemeClr val="tx1"/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4" name="Rectangle 253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2" name="Flowchart: Magnetic Disk 251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9970583" y="3015422"/>
            <a:ext cx="937176" cy="577793"/>
            <a:chOff x="6103720" y="2667029"/>
            <a:chExt cx="1375283" cy="847273"/>
          </a:xfrm>
        </p:grpSpPr>
        <p:grpSp>
          <p:nvGrpSpPr>
            <p:cNvPr id="258" name="Group 257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</p:grpSpPr>
          <p:grpSp>
            <p:nvGrpSpPr>
              <p:cNvPr id="260" name="Group 259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</p:grpSpPr>
            <p:sp>
              <p:nvSpPr>
                <p:cNvPr id="262" name="Rectangle 261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3" name="Isosceles Triangle 262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solidFill>
                  <a:schemeClr val="tx1"/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1" name="Rectangle 260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9" name="Flowchart: Magnetic Disk 258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9340663" y="3218622"/>
            <a:ext cx="937176" cy="577793"/>
            <a:chOff x="6103720" y="2667029"/>
            <a:chExt cx="1375283" cy="847273"/>
          </a:xfrm>
          <a:solidFill>
            <a:srgbClr val="C00000"/>
          </a:solidFill>
        </p:grpSpPr>
        <p:grpSp>
          <p:nvGrpSpPr>
            <p:cNvPr id="265" name="Group 264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67" name="Group 266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69" name="Rectangle 268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0" name="Isosceles Triangle 269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8" name="Rectangle 267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6" name="Flowchart: Magnetic Disk 265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9543863" y="3421822"/>
            <a:ext cx="937176" cy="577793"/>
            <a:chOff x="6103720" y="2667029"/>
            <a:chExt cx="1375283" cy="847273"/>
          </a:xfrm>
          <a:solidFill>
            <a:schemeClr val="bg1">
              <a:lumMod val="75000"/>
            </a:schemeClr>
          </a:solidFill>
        </p:grpSpPr>
        <p:grpSp>
          <p:nvGrpSpPr>
            <p:cNvPr id="272" name="Group 271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74" name="Group 273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76" name="Rectangle 275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7" name="Isosceles Triangle 276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5" name="Rectangle 274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3" name="Flowchart: Magnetic Disk 272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9747063" y="3625022"/>
            <a:ext cx="937176" cy="577793"/>
            <a:chOff x="6103720" y="2667029"/>
            <a:chExt cx="1375283" cy="847273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79" name="Group 278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81" name="Group 280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83" name="Rectangle 282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2" name="Rectangle 281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0" name="Flowchart: Magnetic Disk 279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9950263" y="3828222"/>
            <a:ext cx="937176" cy="577793"/>
            <a:chOff x="6103720" y="2667029"/>
            <a:chExt cx="1375283" cy="847273"/>
          </a:xfrm>
          <a:solidFill>
            <a:schemeClr val="tx2">
              <a:lumMod val="75000"/>
            </a:schemeClr>
          </a:solidFill>
        </p:grpSpPr>
        <p:grpSp>
          <p:nvGrpSpPr>
            <p:cNvPr id="286" name="Group 285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88" name="Group 287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1" name="Isosceles Triangle 290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9" name="Rectangle 288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7" name="Flowchart: Magnetic Disk 286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9940103" y="2182302"/>
            <a:ext cx="937176" cy="577793"/>
            <a:chOff x="6103720" y="2667029"/>
            <a:chExt cx="1375283" cy="847273"/>
          </a:xfrm>
          <a:solidFill>
            <a:schemeClr val="accent6">
              <a:lumMod val="75000"/>
            </a:schemeClr>
          </a:solidFill>
        </p:grpSpPr>
        <p:grpSp>
          <p:nvGrpSpPr>
            <p:cNvPr id="293" name="Group 292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295" name="Group 294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297" name="Rectangle 296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8" name="Isosceles Triangle 297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6" name="Rectangle 295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4" name="Flowchart: Magnetic Disk 293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10143303" y="2385502"/>
            <a:ext cx="937176" cy="577793"/>
            <a:chOff x="6103720" y="2667029"/>
            <a:chExt cx="1375283" cy="84727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00" name="Group 299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302" name="Group 301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304" name="Rectangle 303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5" name="Isosceles Triangle 304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3" name="Rectangle 302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1" name="Flowchart: Magnetic Disk 300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10346503" y="2588702"/>
            <a:ext cx="937176" cy="577793"/>
            <a:chOff x="6103720" y="2667029"/>
            <a:chExt cx="1375283" cy="847273"/>
          </a:xfrm>
        </p:grpSpPr>
        <p:grpSp>
          <p:nvGrpSpPr>
            <p:cNvPr id="307" name="Group 306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</p:grpSpPr>
          <p:grpSp>
            <p:nvGrpSpPr>
              <p:cNvPr id="309" name="Group 308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</p:grpSpPr>
            <p:sp>
              <p:nvSpPr>
                <p:cNvPr id="311" name="Rectangle 310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2" name="Isosceles Triangle 311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solidFill>
                  <a:schemeClr val="tx1"/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0" name="Rectangle 309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8" name="Flowchart: Magnetic Disk 307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10549703" y="2791902"/>
            <a:ext cx="937176" cy="577793"/>
            <a:chOff x="6103720" y="2667029"/>
            <a:chExt cx="1375283" cy="847273"/>
          </a:xfrm>
          <a:solidFill>
            <a:srgbClr val="FFFF00"/>
          </a:solidFill>
        </p:grpSpPr>
        <p:grpSp>
          <p:nvGrpSpPr>
            <p:cNvPr id="314" name="Group 313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316" name="Group 315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318" name="Rectangle 317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9" name="Isosceles Triangle 318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" name="Rectangle 316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5" name="Flowchart: Magnetic Disk 314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10752903" y="2995102"/>
            <a:ext cx="937176" cy="577793"/>
            <a:chOff x="6103720" y="2667029"/>
            <a:chExt cx="1375283" cy="847273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321" name="Group 320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323" name="Group 322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325" name="Rectangle 324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24" name="Rectangle 323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2" name="Flowchart: Magnetic Disk 321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0122983" y="3198302"/>
            <a:ext cx="937176" cy="577793"/>
            <a:chOff x="6103720" y="2667029"/>
            <a:chExt cx="1375283" cy="847273"/>
          </a:xfrm>
          <a:solidFill>
            <a:srgbClr val="FFFF00"/>
          </a:solidFill>
        </p:grpSpPr>
        <p:grpSp>
          <p:nvGrpSpPr>
            <p:cNvPr id="328" name="Group 327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330" name="Group 329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332" name="Rectangle 331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3" name="Isosceles Triangle 332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1" name="Rectangle 330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9" name="Flowchart: Magnetic Disk 328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0326183" y="3401502"/>
            <a:ext cx="937176" cy="577793"/>
            <a:chOff x="6103720" y="2667029"/>
            <a:chExt cx="1375283" cy="847273"/>
          </a:xfrm>
          <a:solidFill>
            <a:schemeClr val="accent3">
              <a:lumMod val="50000"/>
            </a:schemeClr>
          </a:solidFill>
        </p:grpSpPr>
        <p:grpSp>
          <p:nvGrpSpPr>
            <p:cNvPr id="335" name="Group 334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337" name="Group 336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339" name="Rectangle 338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0" name="Isosceles Triangle 339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8" name="Rectangle 337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6" name="Flowchart: Magnetic Disk 335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10529383" y="3604702"/>
            <a:ext cx="937176" cy="577793"/>
            <a:chOff x="6103720" y="2667029"/>
            <a:chExt cx="1375283" cy="847273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342" name="Group 341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  <a:grpFill/>
          </p:grpSpPr>
          <p:grpSp>
            <p:nvGrpSpPr>
              <p:cNvPr id="344" name="Group 343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  <a:grpFill/>
            </p:grpSpPr>
            <p:sp>
              <p:nvSpPr>
                <p:cNvPr id="346" name="Rectangle 345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7" name="Isosceles Triangle 346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grp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45" name="Rectangle 344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grp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3" name="Flowchart: Magnetic Disk 342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9429603" y="2548666"/>
            <a:ext cx="1833711" cy="1129697"/>
            <a:chOff x="6103720" y="2667029"/>
            <a:chExt cx="1375283" cy="847273"/>
          </a:xfrm>
        </p:grpSpPr>
        <p:grpSp>
          <p:nvGrpSpPr>
            <p:cNvPr id="111" name="Group 110"/>
            <p:cNvGrpSpPr/>
            <p:nvPr/>
          </p:nvGrpSpPr>
          <p:grpSpPr>
            <a:xfrm>
              <a:off x="6742545" y="2667029"/>
              <a:ext cx="736458" cy="847273"/>
              <a:chOff x="6742545" y="2667029"/>
              <a:chExt cx="736458" cy="847273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6742545" y="3096272"/>
                <a:ext cx="736458" cy="418030"/>
                <a:chOff x="6023112" y="4023099"/>
                <a:chExt cx="532737" cy="532737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6023112" y="4023099"/>
                  <a:ext cx="532737" cy="5327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Player</a:t>
                  </a:r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>
                <a:xfrm rot="5400000">
                  <a:off x="6332059" y="4233084"/>
                  <a:ext cx="254467" cy="112773"/>
                </a:xfrm>
                <a:prstGeom prst="triangle">
                  <a:avLst/>
                </a:prstGeom>
                <a:solidFill>
                  <a:schemeClr val="tx1"/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4" name="Rectangle 113"/>
              <p:cNvSpPr/>
              <p:nvPr/>
            </p:nvSpPr>
            <p:spPr>
              <a:xfrm>
                <a:off x="6742545" y="2667029"/>
                <a:ext cx="736458" cy="4285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App</a:t>
                </a:r>
              </a:p>
            </p:txBody>
          </p:sp>
        </p:grpSp>
        <p:sp>
          <p:nvSpPr>
            <p:cNvPr id="112" name="Flowchart: Magnetic Disk 111"/>
            <p:cNvSpPr/>
            <p:nvPr/>
          </p:nvSpPr>
          <p:spPr>
            <a:xfrm>
              <a:off x="6103720" y="2832381"/>
              <a:ext cx="608345" cy="542565"/>
            </a:xfrm>
            <a:prstGeom prst="flowChartMagneticDisk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Player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File</a:t>
              </a:r>
            </a:p>
          </p:txBody>
        </p:sp>
      </p:grpSp>
      <p:sp>
        <p:nvSpPr>
          <p:cNvPr id="348" name="Rectangle 347"/>
          <p:cNvSpPr/>
          <p:nvPr/>
        </p:nvSpPr>
        <p:spPr>
          <a:xfrm>
            <a:off x="500622" y="1809316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500622" y="245417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500622" y="3099041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1" name="Rectangle 350"/>
          <p:cNvSpPr/>
          <p:nvPr/>
        </p:nvSpPr>
        <p:spPr>
          <a:xfrm>
            <a:off x="500622" y="3743904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3" name="Rectangle 352"/>
          <p:cNvSpPr/>
          <p:nvPr/>
        </p:nvSpPr>
        <p:spPr>
          <a:xfrm>
            <a:off x="500622" y="4388767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4" name="Rectangle 353"/>
          <p:cNvSpPr/>
          <p:nvPr/>
        </p:nvSpPr>
        <p:spPr>
          <a:xfrm>
            <a:off x="500622" y="503362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4243" y="5766118"/>
            <a:ext cx="108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Dozens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9698751" y="5715318"/>
            <a:ext cx="2130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Up to hundreds</a:t>
            </a:r>
          </a:p>
        </p:txBody>
      </p:sp>
      <p:sp>
        <p:nvSpPr>
          <p:cNvPr id="489" name="Rectangle 488"/>
          <p:cNvSpPr/>
          <p:nvPr/>
        </p:nvSpPr>
        <p:spPr>
          <a:xfrm>
            <a:off x="5241916" y="140829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5445116" y="157198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1" name="Rectangle 490"/>
          <p:cNvSpPr/>
          <p:nvPr/>
        </p:nvSpPr>
        <p:spPr>
          <a:xfrm>
            <a:off x="5648316" y="1735672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2" name="Rectangle 491"/>
          <p:cNvSpPr/>
          <p:nvPr/>
        </p:nvSpPr>
        <p:spPr>
          <a:xfrm>
            <a:off x="5851516" y="1899361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3" name="Rectangle 492"/>
          <p:cNvSpPr/>
          <p:nvPr/>
        </p:nvSpPr>
        <p:spPr>
          <a:xfrm>
            <a:off x="6054716" y="2063051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4" name="Rectangle 493"/>
          <p:cNvSpPr/>
          <p:nvPr/>
        </p:nvSpPr>
        <p:spPr>
          <a:xfrm>
            <a:off x="6257916" y="2226740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5" name="Rectangle 494"/>
          <p:cNvSpPr/>
          <p:nvPr/>
        </p:nvSpPr>
        <p:spPr>
          <a:xfrm>
            <a:off x="6461116" y="239042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6" name="Rectangle 495"/>
          <p:cNvSpPr/>
          <p:nvPr/>
        </p:nvSpPr>
        <p:spPr>
          <a:xfrm>
            <a:off x="6664316" y="255411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6867516" y="2717808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8" name="Rectangle 497"/>
          <p:cNvSpPr/>
          <p:nvPr/>
        </p:nvSpPr>
        <p:spPr>
          <a:xfrm>
            <a:off x="7070716" y="288149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9" name="Rectangle 498"/>
          <p:cNvSpPr/>
          <p:nvPr/>
        </p:nvSpPr>
        <p:spPr>
          <a:xfrm>
            <a:off x="4925631" y="313790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0" name="Rectangle 499"/>
          <p:cNvSpPr/>
          <p:nvPr/>
        </p:nvSpPr>
        <p:spPr>
          <a:xfrm>
            <a:off x="5128831" y="330159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1" name="Rectangle 500"/>
          <p:cNvSpPr/>
          <p:nvPr/>
        </p:nvSpPr>
        <p:spPr>
          <a:xfrm>
            <a:off x="5332031" y="3465288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2" name="Rectangle 501"/>
          <p:cNvSpPr/>
          <p:nvPr/>
        </p:nvSpPr>
        <p:spPr>
          <a:xfrm>
            <a:off x="5535231" y="3628977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3" name="Rectangle 502"/>
          <p:cNvSpPr/>
          <p:nvPr/>
        </p:nvSpPr>
        <p:spPr>
          <a:xfrm>
            <a:off x="5738431" y="3792667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4" name="Rectangle 503"/>
          <p:cNvSpPr/>
          <p:nvPr/>
        </p:nvSpPr>
        <p:spPr>
          <a:xfrm>
            <a:off x="5941631" y="3956356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5" name="Rectangle 504"/>
          <p:cNvSpPr/>
          <p:nvPr/>
        </p:nvSpPr>
        <p:spPr>
          <a:xfrm>
            <a:off x="6144831" y="4120045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6" name="Rectangle 505"/>
          <p:cNvSpPr/>
          <p:nvPr/>
        </p:nvSpPr>
        <p:spPr>
          <a:xfrm>
            <a:off x="6348031" y="4283735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7" name="Rectangle 506"/>
          <p:cNvSpPr/>
          <p:nvPr/>
        </p:nvSpPr>
        <p:spPr>
          <a:xfrm>
            <a:off x="6551231" y="4447424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8" name="Rectangle 507"/>
          <p:cNvSpPr/>
          <p:nvPr/>
        </p:nvSpPr>
        <p:spPr>
          <a:xfrm>
            <a:off x="6754431" y="461110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9" name="TextBox 508"/>
          <p:cNvSpPr txBox="1"/>
          <p:nvPr/>
        </p:nvSpPr>
        <p:spPr>
          <a:xfrm>
            <a:off x="6031745" y="5716770"/>
            <a:ext cx="2146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few hundreds</a:t>
            </a:r>
          </a:p>
        </p:txBody>
      </p:sp>
    </p:spTree>
    <p:extLst>
      <p:ext uri="{BB962C8B-B14F-4D97-AF65-F5344CB8AC3E}">
        <p14:creationId xmlns:p14="http://schemas.microsoft.com/office/powerpoint/2010/main" val="333472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Rectangle 412"/>
          <p:cNvSpPr/>
          <p:nvPr/>
        </p:nvSpPr>
        <p:spPr>
          <a:xfrm>
            <a:off x="8854731" y="1193109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14" name="Rectangle 413"/>
          <p:cNvSpPr/>
          <p:nvPr/>
        </p:nvSpPr>
        <p:spPr>
          <a:xfrm>
            <a:off x="9057931" y="1346961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15" name="Rectangle 414"/>
          <p:cNvSpPr/>
          <p:nvPr/>
        </p:nvSpPr>
        <p:spPr>
          <a:xfrm>
            <a:off x="9261131" y="1500813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16" name="Rectangle 415"/>
          <p:cNvSpPr/>
          <p:nvPr/>
        </p:nvSpPr>
        <p:spPr>
          <a:xfrm>
            <a:off x="9464331" y="1654665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17" name="Rectangle 416"/>
          <p:cNvSpPr/>
          <p:nvPr/>
        </p:nvSpPr>
        <p:spPr>
          <a:xfrm>
            <a:off x="9667531" y="1808517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18" name="Rectangle 417"/>
          <p:cNvSpPr/>
          <p:nvPr/>
        </p:nvSpPr>
        <p:spPr>
          <a:xfrm>
            <a:off x="9870731" y="1962369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19" name="Rectangle 418"/>
          <p:cNvSpPr/>
          <p:nvPr/>
        </p:nvSpPr>
        <p:spPr>
          <a:xfrm>
            <a:off x="10073931" y="2116221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0" name="Rectangle 419"/>
          <p:cNvSpPr/>
          <p:nvPr/>
        </p:nvSpPr>
        <p:spPr>
          <a:xfrm>
            <a:off x="10277131" y="2270069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1" name="Rectangle 420"/>
          <p:cNvSpPr/>
          <p:nvPr/>
        </p:nvSpPr>
        <p:spPr>
          <a:xfrm>
            <a:off x="9609828" y="1367122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2" name="Rectangle 421"/>
          <p:cNvSpPr/>
          <p:nvPr/>
        </p:nvSpPr>
        <p:spPr>
          <a:xfrm>
            <a:off x="9701587" y="1577524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3" name="Rectangle 422"/>
          <p:cNvSpPr/>
          <p:nvPr/>
        </p:nvSpPr>
        <p:spPr>
          <a:xfrm>
            <a:off x="9904787" y="1731372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4" name="Rectangle 423"/>
          <p:cNvSpPr/>
          <p:nvPr/>
        </p:nvSpPr>
        <p:spPr>
          <a:xfrm>
            <a:off x="9265020" y="202833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5" name="Rectangle 424"/>
          <p:cNvSpPr/>
          <p:nvPr/>
        </p:nvSpPr>
        <p:spPr>
          <a:xfrm>
            <a:off x="9653476" y="214217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6" name="Rectangle 425"/>
          <p:cNvSpPr/>
          <p:nvPr/>
        </p:nvSpPr>
        <p:spPr>
          <a:xfrm>
            <a:off x="9481359" y="259907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7" name="Rectangle 426"/>
          <p:cNvSpPr/>
          <p:nvPr/>
        </p:nvSpPr>
        <p:spPr>
          <a:xfrm>
            <a:off x="10399945" y="1375216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8" name="Rectangle 427"/>
          <p:cNvSpPr/>
          <p:nvPr/>
        </p:nvSpPr>
        <p:spPr>
          <a:xfrm>
            <a:off x="10603145" y="152906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29" name="Rectangle 428"/>
          <p:cNvSpPr/>
          <p:nvPr/>
        </p:nvSpPr>
        <p:spPr>
          <a:xfrm>
            <a:off x="10043764" y="2284026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0" name="Rectangle 429"/>
          <p:cNvSpPr/>
          <p:nvPr/>
        </p:nvSpPr>
        <p:spPr>
          <a:xfrm>
            <a:off x="10246964" y="243787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1" name="Rectangle 430"/>
          <p:cNvSpPr/>
          <p:nvPr/>
        </p:nvSpPr>
        <p:spPr>
          <a:xfrm>
            <a:off x="10450164" y="259173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2" name="Rectangle 431"/>
          <p:cNvSpPr/>
          <p:nvPr/>
        </p:nvSpPr>
        <p:spPr>
          <a:xfrm>
            <a:off x="10653364" y="2745582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3" name="Rectangle 432"/>
          <p:cNvSpPr/>
          <p:nvPr/>
        </p:nvSpPr>
        <p:spPr>
          <a:xfrm>
            <a:off x="10856564" y="289943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4" name="Rectangle 433"/>
          <p:cNvSpPr/>
          <p:nvPr/>
        </p:nvSpPr>
        <p:spPr>
          <a:xfrm>
            <a:off x="10281020" y="2206885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10484220" y="2360733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6" name="Rectangle 435"/>
          <p:cNvSpPr/>
          <p:nvPr/>
        </p:nvSpPr>
        <p:spPr>
          <a:xfrm>
            <a:off x="10029709" y="261768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7" name="Rectangle 436"/>
          <p:cNvSpPr/>
          <p:nvPr/>
        </p:nvSpPr>
        <p:spPr>
          <a:xfrm>
            <a:off x="10232909" y="277154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438" name="Rectangle 437"/>
          <p:cNvSpPr/>
          <p:nvPr/>
        </p:nvSpPr>
        <p:spPr>
          <a:xfrm>
            <a:off x="10436109" y="292538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184171" y="1294709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2" name="Rectangle 361"/>
          <p:cNvSpPr/>
          <p:nvPr/>
        </p:nvSpPr>
        <p:spPr>
          <a:xfrm>
            <a:off x="8387371" y="1346961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8590571" y="1500813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4" name="Rectangle 363"/>
          <p:cNvSpPr/>
          <p:nvPr/>
        </p:nvSpPr>
        <p:spPr>
          <a:xfrm>
            <a:off x="8793771" y="1654665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5" name="Rectangle 364"/>
          <p:cNvSpPr/>
          <p:nvPr/>
        </p:nvSpPr>
        <p:spPr>
          <a:xfrm>
            <a:off x="8996971" y="1808517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9200171" y="1962369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7" name="Rectangle 366"/>
          <p:cNvSpPr/>
          <p:nvPr/>
        </p:nvSpPr>
        <p:spPr>
          <a:xfrm>
            <a:off x="9403371" y="2116221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8" name="Rectangle 367"/>
          <p:cNvSpPr/>
          <p:nvPr/>
        </p:nvSpPr>
        <p:spPr>
          <a:xfrm>
            <a:off x="9606571" y="2270069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69" name="Rectangle 368"/>
          <p:cNvSpPr/>
          <p:nvPr/>
        </p:nvSpPr>
        <p:spPr>
          <a:xfrm>
            <a:off x="8939268" y="1367122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0" name="Rectangle 369"/>
          <p:cNvSpPr/>
          <p:nvPr/>
        </p:nvSpPr>
        <p:spPr>
          <a:xfrm>
            <a:off x="9031027" y="1577524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1" name="Rectangle 370"/>
          <p:cNvSpPr/>
          <p:nvPr/>
        </p:nvSpPr>
        <p:spPr>
          <a:xfrm>
            <a:off x="9234227" y="1731372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2" name="Rectangle 371"/>
          <p:cNvSpPr/>
          <p:nvPr/>
        </p:nvSpPr>
        <p:spPr>
          <a:xfrm>
            <a:off x="8594460" y="202833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3" name="Rectangle 372"/>
          <p:cNvSpPr/>
          <p:nvPr/>
        </p:nvSpPr>
        <p:spPr>
          <a:xfrm>
            <a:off x="8982916" y="214217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8810799" y="259907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9729385" y="1273616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9932585" y="152906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9373204" y="2284026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8" name="Rectangle 377"/>
          <p:cNvSpPr/>
          <p:nvPr/>
        </p:nvSpPr>
        <p:spPr>
          <a:xfrm>
            <a:off x="9576404" y="243787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79" name="Rectangle 378"/>
          <p:cNvSpPr/>
          <p:nvPr/>
        </p:nvSpPr>
        <p:spPr>
          <a:xfrm>
            <a:off x="9779604" y="259173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0" name="Rectangle 379"/>
          <p:cNvSpPr/>
          <p:nvPr/>
        </p:nvSpPr>
        <p:spPr>
          <a:xfrm>
            <a:off x="9982804" y="2745582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1" name="Rectangle 380"/>
          <p:cNvSpPr/>
          <p:nvPr/>
        </p:nvSpPr>
        <p:spPr>
          <a:xfrm>
            <a:off x="10186004" y="289943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2" name="Rectangle 381"/>
          <p:cNvSpPr/>
          <p:nvPr/>
        </p:nvSpPr>
        <p:spPr>
          <a:xfrm>
            <a:off x="9610460" y="2206885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3" name="Rectangle 382"/>
          <p:cNvSpPr/>
          <p:nvPr/>
        </p:nvSpPr>
        <p:spPr>
          <a:xfrm>
            <a:off x="9813660" y="2360733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9359149" y="261768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9562349" y="2771540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386" name="Rectangle 385"/>
          <p:cNvSpPr/>
          <p:nvPr/>
        </p:nvSpPr>
        <p:spPr>
          <a:xfrm>
            <a:off x="9765549" y="2925388"/>
            <a:ext cx="778744" cy="420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With CF – Nirvana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4607-C97C-48CB-97F4-BE58A6EB01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0622" y="116445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55" name="Flowchart: Magnetic Disk 54"/>
          <p:cNvSpPr/>
          <p:nvPr/>
        </p:nvSpPr>
        <p:spPr>
          <a:xfrm>
            <a:off x="2388539" y="2578041"/>
            <a:ext cx="1106501" cy="588455"/>
          </a:xfrm>
          <a:prstGeom prst="flowChartMagneticDisk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SD CF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9831787" y="4053494"/>
            <a:ext cx="1540223" cy="412092"/>
            <a:chOff x="6023111" y="4023099"/>
            <a:chExt cx="835622" cy="532737"/>
          </a:xfrm>
        </p:grpSpPr>
        <p:sp>
          <p:nvSpPr>
            <p:cNvPr id="115" name="Rectangle 114"/>
            <p:cNvSpPr/>
            <p:nvPr/>
          </p:nvSpPr>
          <p:spPr>
            <a:xfrm>
              <a:off x="6023111" y="4023099"/>
              <a:ext cx="835622" cy="5327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SD Player</a:t>
              </a:r>
            </a:p>
          </p:txBody>
        </p:sp>
        <p:sp>
          <p:nvSpPr>
            <p:cNvPr id="116" name="Isosceles Triangle 115"/>
            <p:cNvSpPr/>
            <p:nvPr/>
          </p:nvSpPr>
          <p:spPr>
            <a:xfrm rot="5400000">
              <a:off x="6608816" y="4233085"/>
              <a:ext cx="254467" cy="112773"/>
            </a:xfrm>
            <a:prstGeom prst="triangl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8" name="Rectangle 347"/>
          <p:cNvSpPr/>
          <p:nvPr/>
        </p:nvSpPr>
        <p:spPr>
          <a:xfrm>
            <a:off x="500622" y="1809316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500622" y="245417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500622" y="3099041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1" name="Rectangle 350"/>
          <p:cNvSpPr/>
          <p:nvPr/>
        </p:nvSpPr>
        <p:spPr>
          <a:xfrm>
            <a:off x="500622" y="3743904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3" name="Rectangle 352"/>
          <p:cNvSpPr/>
          <p:nvPr/>
        </p:nvSpPr>
        <p:spPr>
          <a:xfrm>
            <a:off x="500622" y="4388767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54" name="Rectangle 353"/>
          <p:cNvSpPr/>
          <p:nvPr/>
        </p:nvSpPr>
        <p:spPr>
          <a:xfrm>
            <a:off x="500622" y="503362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Studio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5701848"/>
            <a:ext cx="108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Dozens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8776743" y="3346189"/>
            <a:ext cx="2130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Up to hundreds</a:t>
            </a:r>
          </a:p>
        </p:txBody>
      </p:sp>
      <p:sp>
        <p:nvSpPr>
          <p:cNvPr id="489" name="Rectangle 488"/>
          <p:cNvSpPr/>
          <p:nvPr/>
        </p:nvSpPr>
        <p:spPr>
          <a:xfrm>
            <a:off x="4490076" y="140829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4693276" y="157198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1" name="Rectangle 490"/>
          <p:cNvSpPr/>
          <p:nvPr/>
        </p:nvSpPr>
        <p:spPr>
          <a:xfrm>
            <a:off x="4896476" y="1735672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2" name="Rectangle 491"/>
          <p:cNvSpPr/>
          <p:nvPr/>
        </p:nvSpPr>
        <p:spPr>
          <a:xfrm>
            <a:off x="5099676" y="1899361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3" name="Rectangle 492"/>
          <p:cNvSpPr/>
          <p:nvPr/>
        </p:nvSpPr>
        <p:spPr>
          <a:xfrm>
            <a:off x="5302876" y="2063051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4" name="Rectangle 493"/>
          <p:cNvSpPr/>
          <p:nvPr/>
        </p:nvSpPr>
        <p:spPr>
          <a:xfrm>
            <a:off x="5506076" y="2226740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5" name="Rectangle 494"/>
          <p:cNvSpPr/>
          <p:nvPr/>
        </p:nvSpPr>
        <p:spPr>
          <a:xfrm>
            <a:off x="5709276" y="239042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6" name="Rectangle 495"/>
          <p:cNvSpPr/>
          <p:nvPr/>
        </p:nvSpPr>
        <p:spPr>
          <a:xfrm>
            <a:off x="5912476" y="255411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6115676" y="2717808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8" name="Rectangle 497"/>
          <p:cNvSpPr/>
          <p:nvPr/>
        </p:nvSpPr>
        <p:spPr>
          <a:xfrm>
            <a:off x="6318876" y="2881493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499" name="Rectangle 498"/>
          <p:cNvSpPr/>
          <p:nvPr/>
        </p:nvSpPr>
        <p:spPr>
          <a:xfrm>
            <a:off x="4173791" y="313790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0" name="Rectangle 499"/>
          <p:cNvSpPr/>
          <p:nvPr/>
        </p:nvSpPr>
        <p:spPr>
          <a:xfrm>
            <a:off x="4376991" y="330159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1" name="Rectangle 500"/>
          <p:cNvSpPr/>
          <p:nvPr/>
        </p:nvSpPr>
        <p:spPr>
          <a:xfrm>
            <a:off x="4580191" y="3465288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2" name="Rectangle 501"/>
          <p:cNvSpPr/>
          <p:nvPr/>
        </p:nvSpPr>
        <p:spPr>
          <a:xfrm>
            <a:off x="4783391" y="3628977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3" name="Rectangle 502"/>
          <p:cNvSpPr/>
          <p:nvPr/>
        </p:nvSpPr>
        <p:spPr>
          <a:xfrm>
            <a:off x="4986591" y="3792667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4" name="Rectangle 503"/>
          <p:cNvSpPr/>
          <p:nvPr/>
        </p:nvSpPr>
        <p:spPr>
          <a:xfrm>
            <a:off x="5189791" y="3956356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5" name="Rectangle 504"/>
          <p:cNvSpPr/>
          <p:nvPr/>
        </p:nvSpPr>
        <p:spPr>
          <a:xfrm>
            <a:off x="5392991" y="4120045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6" name="Rectangle 505"/>
          <p:cNvSpPr/>
          <p:nvPr/>
        </p:nvSpPr>
        <p:spPr>
          <a:xfrm>
            <a:off x="5596191" y="4283735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7" name="Rectangle 506"/>
          <p:cNvSpPr/>
          <p:nvPr/>
        </p:nvSpPr>
        <p:spPr>
          <a:xfrm>
            <a:off x="5799391" y="4447424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508" name="Rectangle 507"/>
          <p:cNvSpPr/>
          <p:nvPr/>
        </p:nvSpPr>
        <p:spPr>
          <a:xfrm>
            <a:off x="6002591" y="4611109"/>
            <a:ext cx="1399429" cy="48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Retailer</a:t>
            </a:r>
          </a:p>
        </p:txBody>
      </p:sp>
      <p:sp>
        <p:nvSpPr>
          <p:cNvPr id="352" name="Flowchart: Magnetic Disk 351"/>
          <p:cNvSpPr/>
          <p:nvPr/>
        </p:nvSpPr>
        <p:spPr>
          <a:xfrm>
            <a:off x="2368343" y="3534314"/>
            <a:ext cx="1167339" cy="588455"/>
          </a:xfrm>
          <a:prstGeom prst="flowChartMagneticDisk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HD CF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2534358" y="5691687"/>
            <a:ext cx="21405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One/profile</a:t>
            </a:r>
          </a:p>
          <a:p>
            <a:r>
              <a:rPr lang="en-US" sz="2400" dirty="0"/>
              <a:t>(plus one </a:t>
            </a:r>
            <a:r>
              <a:rPr lang="en-US" sz="2400" dirty="0" err="1"/>
              <a:t>mezz</a:t>
            </a:r>
            <a:r>
              <a:rPr lang="en-US" sz="2400" dirty="0"/>
              <a:t>)</a:t>
            </a:r>
          </a:p>
        </p:txBody>
      </p:sp>
      <p:sp>
        <p:nvSpPr>
          <p:cNvPr id="359" name="Flowchart: Magnetic Disk 358"/>
          <p:cNvSpPr/>
          <p:nvPr/>
        </p:nvSpPr>
        <p:spPr>
          <a:xfrm>
            <a:off x="8770874" y="4033969"/>
            <a:ext cx="920659" cy="431617"/>
          </a:xfrm>
          <a:prstGeom prst="flowChartMagneticDisk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SD CF</a:t>
            </a:r>
          </a:p>
        </p:txBody>
      </p:sp>
      <p:sp>
        <p:nvSpPr>
          <p:cNvPr id="360" name="Flowchart: Magnetic Disk 359"/>
          <p:cNvSpPr/>
          <p:nvPr/>
        </p:nvSpPr>
        <p:spPr>
          <a:xfrm>
            <a:off x="8766206" y="4561370"/>
            <a:ext cx="914613" cy="431617"/>
          </a:xfrm>
          <a:prstGeom prst="flowChartMagneticDisk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HD CF</a:t>
            </a:r>
          </a:p>
        </p:txBody>
      </p:sp>
      <p:sp>
        <p:nvSpPr>
          <p:cNvPr id="361" name="TextBox 360"/>
          <p:cNvSpPr txBox="1"/>
          <p:nvPr/>
        </p:nvSpPr>
        <p:spPr>
          <a:xfrm>
            <a:off x="8960133" y="5648666"/>
            <a:ext cx="163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One/profile</a:t>
            </a:r>
          </a:p>
        </p:txBody>
      </p:sp>
      <p:sp>
        <p:nvSpPr>
          <p:cNvPr id="98" name="Flowchart: Magnetic Disk 97"/>
          <p:cNvSpPr/>
          <p:nvPr/>
        </p:nvSpPr>
        <p:spPr>
          <a:xfrm>
            <a:off x="2331294" y="1654665"/>
            <a:ext cx="1106501" cy="588455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IMF</a:t>
            </a:r>
          </a:p>
        </p:txBody>
      </p:sp>
      <p:sp>
        <p:nvSpPr>
          <p:cNvPr id="99" name="Flowchart: Magnetic Disk 98"/>
          <p:cNvSpPr/>
          <p:nvPr/>
        </p:nvSpPr>
        <p:spPr>
          <a:xfrm>
            <a:off x="2353459" y="4510335"/>
            <a:ext cx="1189248" cy="588455"/>
          </a:xfrm>
          <a:prstGeom prst="flowChartMagneticDisk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UHD CF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79810" y="5716770"/>
            <a:ext cx="2146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few hundreds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9831387" y="5104403"/>
            <a:ext cx="1540623" cy="412092"/>
            <a:chOff x="6023111" y="4023099"/>
            <a:chExt cx="835839" cy="532737"/>
          </a:xfrm>
        </p:grpSpPr>
        <p:sp>
          <p:nvSpPr>
            <p:cNvPr id="102" name="Rectangle 101"/>
            <p:cNvSpPr/>
            <p:nvPr/>
          </p:nvSpPr>
          <p:spPr>
            <a:xfrm>
              <a:off x="6023111" y="4023099"/>
              <a:ext cx="835839" cy="5327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UHD Player</a:t>
              </a:r>
            </a:p>
          </p:txBody>
        </p:sp>
        <p:sp>
          <p:nvSpPr>
            <p:cNvPr id="103" name="Isosceles Triangle 102"/>
            <p:cNvSpPr/>
            <p:nvPr/>
          </p:nvSpPr>
          <p:spPr>
            <a:xfrm rot="5400000">
              <a:off x="6612241" y="4233085"/>
              <a:ext cx="254467" cy="112773"/>
            </a:xfrm>
            <a:prstGeom prst="triangl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Flowchart: Magnetic Disk 103"/>
          <p:cNvSpPr/>
          <p:nvPr/>
        </p:nvSpPr>
        <p:spPr>
          <a:xfrm>
            <a:off x="8776920" y="5084878"/>
            <a:ext cx="914613" cy="431617"/>
          </a:xfrm>
          <a:prstGeom prst="flowChartMagneticDisk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HD CF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831383" y="4573215"/>
            <a:ext cx="1540629" cy="412092"/>
            <a:chOff x="9722334" y="4488484"/>
            <a:chExt cx="1540629" cy="557373"/>
          </a:xfrm>
        </p:grpSpPr>
        <p:sp>
          <p:nvSpPr>
            <p:cNvPr id="357" name="Rectangle 356"/>
            <p:cNvSpPr/>
            <p:nvPr/>
          </p:nvSpPr>
          <p:spPr>
            <a:xfrm>
              <a:off x="9722334" y="4488484"/>
              <a:ext cx="1540629" cy="5573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HD Player</a:t>
              </a:r>
            </a:p>
          </p:txBody>
        </p:sp>
        <p:sp>
          <p:nvSpPr>
            <p:cNvPr id="106" name="Isosceles Triangle 105"/>
            <p:cNvSpPr/>
            <p:nvPr/>
          </p:nvSpPr>
          <p:spPr>
            <a:xfrm rot="5400000">
              <a:off x="10906652" y="4663238"/>
              <a:ext cx="266235" cy="207864"/>
            </a:xfrm>
            <a:prstGeom prst="triangl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78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47184" y="4145333"/>
            <a:ext cx="1384789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CMP/CFF</a:t>
            </a:r>
          </a:p>
        </p:txBody>
      </p:sp>
      <p:pic>
        <p:nvPicPr>
          <p:cNvPr id="1026" name="Picture 2" descr="C:\Users\Craig\AppData\Local\Microsoft\Windows\INetCache\IE\Q5I84LM2\MC9003000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23" y="3944732"/>
            <a:ext cx="123876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aig\AppData\Local\Microsoft\Windows\INetCache\IE\KR3R5R3Q\MC9004338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04" y="4595607"/>
            <a:ext cx="1060451" cy="90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raig\AppData\Local\Microsoft\Windows\INetCache\IE\83VE3THI\MC90043485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41" y="4742255"/>
            <a:ext cx="701279" cy="70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help.mgo.com/hc/en-us/article_attachments/200380916/UltraViolet-DEC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362" y="1738021"/>
            <a:ext cx="1423085" cy="38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45596" y="2120671"/>
            <a:ext cx="82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Library</a:t>
            </a:r>
          </a:p>
        </p:txBody>
      </p:sp>
      <p:pic>
        <p:nvPicPr>
          <p:cNvPr id="1031" name="Picture 7" descr="C:\Users\Craig\AppData\Local\Microsoft\Windows\INetCache\IE\OKGXUK8G\MC90018744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40" y="1665656"/>
            <a:ext cx="1030785" cy="61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raig\AppData\Local\Microsoft\Windows\INetCache\IE\OKGXUK8G\MC90033525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6" y="1580285"/>
            <a:ext cx="938133" cy="78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08809" y="1229641"/>
            <a:ext cx="99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Retailers</a:t>
            </a:r>
          </a:p>
        </p:txBody>
      </p:sp>
      <p:pic>
        <p:nvPicPr>
          <p:cNvPr id="1034" name="Picture 10" descr="Girl Watching Movie in Theate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560" y="3756585"/>
            <a:ext cx="1146992" cy="161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637975" y="7507271"/>
            <a:ext cx="16289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* Image from mycutegraphics.com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05186" y="695294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29170" y="5511760"/>
            <a:ext cx="13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Happy Users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67429" y="4027104"/>
            <a:ext cx="1905000" cy="1275969"/>
            <a:chOff x="5227800" y="2431726"/>
            <a:chExt cx="1742811" cy="948360"/>
          </a:xfrm>
        </p:grpSpPr>
        <p:pic>
          <p:nvPicPr>
            <p:cNvPr id="27" name="Picture 2" descr="Kinect (Xbox 360) - Game Accessories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5804" y="2759024"/>
              <a:ext cx="269892" cy="151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C:\Users\Craig\AppData\Local\Microsoft\Windows\Temporary Internet Files\Content.IE5\LZ6BLGIM\MC900432649[1]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8194" y="2525546"/>
              <a:ext cx="332780" cy="249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8" descr="http://www.everythingusb.com/images/list/ms-wireless-keyboard-7000-full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583" y="2926502"/>
              <a:ext cx="437948" cy="158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http://savasplace.com/content/files/Image/logitech_mx_air_mouse_2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5528" y="2669067"/>
              <a:ext cx="284139" cy="159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Craig\AppData\Local\Microsoft\Windows\Temporary Internet Files\Content.IE5\LZ6BLGIM\MC900441340[1]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623" y="3209904"/>
              <a:ext cx="181816" cy="136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" descr="C:\Users\Craig\AppData\Local\Microsoft\Windows\Temporary Internet Files\Content.IE5\TU4T1RLN\MC900432517[1].wmf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73770" y="3094503"/>
              <a:ext cx="455411" cy="285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2" descr="That 7-Inch iPad Rumor Just Won't Die, Will It?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529"/>
            <a:stretch/>
          </p:blipFill>
          <p:spPr bwMode="auto">
            <a:xfrm>
              <a:off x="6576748" y="2486674"/>
              <a:ext cx="234326" cy="228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C:\Users\Craig\AppData\Local\Microsoft\Windows\Temporary Internet Files\Content.IE5\TU4T1RLN\MC900431632[1]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975" y="2715097"/>
              <a:ext cx="505875" cy="379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2" descr="http://computerepairshop.co.uk/images/microsoft-silverlight-logo.pn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409531" y="3065222"/>
              <a:ext cx="283331" cy="157382"/>
            </a:xfrm>
            <a:prstGeom prst="rect">
              <a:avLst/>
            </a:prstGeom>
            <a:noFill/>
          </p:spPr>
        </p:pic>
        <p:pic>
          <p:nvPicPr>
            <p:cNvPr id="36" name="Picture 2" descr="http://phandroid.com/wp-content/uploads/2010/08/Java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4234" y="3094503"/>
              <a:ext cx="307736" cy="230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DivX Plus HD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7800" y="3202669"/>
              <a:ext cx="284439" cy="139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http://4.bp.blogspot.com/-vGRwDP_5l3w/UPhGXvIcEBI/AAAAAAAABKI/YcWFot_bvDA/s1600/android.jpg"/>
            <p:cNvPicPr>
              <a:picLocks noChangeAspect="1" noChangeArrowheads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8" t="21442" r="25753" b="22860"/>
            <a:stretch/>
          </p:blipFill>
          <p:spPr bwMode="auto">
            <a:xfrm>
              <a:off x="6330141" y="2668365"/>
              <a:ext cx="221666" cy="260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4" descr="http://thecoccinella.org/stuff/linux.png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7800" y="2834932"/>
              <a:ext cx="329798" cy="2595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4" descr="http://i1-news.softpedia-static.com/images/news2/iOS-4-1-4-0-3-May-Arrive-as-Early-as-This-Week-2.png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7800" y="2431726"/>
              <a:ext cx="377827" cy="283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6" descr="Mac Logo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821" y="3085477"/>
              <a:ext cx="261790" cy="265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8" descr="http://betanews.com/wp-content/uploads/2012/02/Windows-8-logo-300x300.jpg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2519129"/>
              <a:ext cx="287797" cy="215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http://www.w3.org/html/logo/downloads/HTML5_Logo_512.png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455" y="2869308"/>
              <a:ext cx="254424" cy="19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7413575" y="5398237"/>
            <a:ext cx="84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00556" y="2120672"/>
            <a:ext cx="15136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332718" y="4145334"/>
            <a:ext cx="1733479" cy="2357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454159">
            <a:off x="2481920" y="3897668"/>
            <a:ext cx="143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Digital Bridge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734489" y="4877381"/>
            <a:ext cx="1295400" cy="232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21094446">
            <a:off x="2757871" y="4639283"/>
            <a:ext cx="1168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SCSA DMR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708809" y="2414983"/>
            <a:ext cx="0" cy="1573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70932" y="3006905"/>
            <a:ext cx="113864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Common</a:t>
            </a:r>
          </a:p>
          <a:p>
            <a:r>
              <a:rPr lang="en-US" dirty="0"/>
              <a:t>Streaming</a:t>
            </a:r>
          </a:p>
        </p:txBody>
      </p:sp>
      <p:cxnSp>
        <p:nvCxnSpPr>
          <p:cNvPr id="1024" name="Straight Arrow Connector 1023"/>
          <p:cNvCxnSpPr/>
          <p:nvPr/>
        </p:nvCxnSpPr>
        <p:spPr>
          <a:xfrm flipH="1">
            <a:off x="5507623" y="2414983"/>
            <a:ext cx="8336" cy="15321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/>
          <p:nvPr/>
        </p:nvCxnSpPr>
        <p:spPr>
          <a:xfrm flipH="1">
            <a:off x="2471217" y="1961567"/>
            <a:ext cx="2107273" cy="106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/>
          <p:nvPr/>
        </p:nvCxnSpPr>
        <p:spPr>
          <a:xfrm flipH="1">
            <a:off x="1284536" y="2293736"/>
            <a:ext cx="571216" cy="14651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/>
          <p:nvPr/>
        </p:nvCxnSpPr>
        <p:spPr>
          <a:xfrm flipV="1">
            <a:off x="5777249" y="4640633"/>
            <a:ext cx="1011252" cy="125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Arrow Connector 1042"/>
          <p:cNvCxnSpPr/>
          <p:nvPr/>
        </p:nvCxnSpPr>
        <p:spPr>
          <a:xfrm flipV="1">
            <a:off x="1676206" y="2354847"/>
            <a:ext cx="2918236" cy="1430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 rot="19996964">
            <a:off x="1347322" y="2782823"/>
            <a:ext cx="319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 to Digital, code redemption</a:t>
            </a:r>
          </a:p>
        </p:txBody>
      </p:sp>
      <p:sp>
        <p:nvSpPr>
          <p:cNvPr id="1052" name="TextBox 1051"/>
          <p:cNvSpPr txBox="1"/>
          <p:nvPr/>
        </p:nvSpPr>
        <p:spPr>
          <a:xfrm>
            <a:off x="807904" y="5511760"/>
            <a:ext cx="157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Media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2808771" y="5337367"/>
            <a:ext cx="1295400" cy="232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1094446">
            <a:off x="2805035" y="5113288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NSM DMR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017702" y="2923609"/>
            <a:ext cx="14800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Download</a:t>
            </a:r>
          </a:p>
          <a:p>
            <a:r>
              <a:rPr lang="en-US" dirty="0"/>
              <a:t>(Late Binding)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942809" y="4713460"/>
            <a:ext cx="586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CF as Part of a Broad Ecosystem</a:t>
            </a:r>
          </a:p>
        </p:txBody>
      </p:sp>
    </p:spTree>
    <p:extLst>
      <p:ext uri="{BB962C8B-B14F-4D97-AF65-F5344CB8AC3E}">
        <p14:creationId xmlns:p14="http://schemas.microsoft.com/office/powerpoint/2010/main" val="138395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CF in the Digital Supply Chain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22183" y="993044"/>
            <a:ext cx="8229600" cy="2474326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dirty="0"/>
              <a:t>Specifications and best practices for delivering media and metadata from studios/service providers to retailers</a:t>
            </a:r>
          </a:p>
          <a:p>
            <a:pPr lvl="2"/>
            <a:r>
              <a:rPr lang="en-US" dirty="0"/>
              <a:t>EMA Avails for content offerings and terms</a:t>
            </a:r>
          </a:p>
          <a:p>
            <a:pPr lvl="2"/>
            <a:r>
              <a:rPr lang="en-US" dirty="0"/>
              <a:t>Media Manifest and File Manifest for delivery</a:t>
            </a:r>
          </a:p>
          <a:p>
            <a:pPr lvl="2"/>
            <a:r>
              <a:rPr lang="en-US" dirty="0"/>
              <a:t>IMF for mezzanine files </a:t>
            </a:r>
          </a:p>
          <a:p>
            <a:pPr lvl="2"/>
            <a:r>
              <a:rPr lang="en-US" dirty="0"/>
              <a:t>CFF/CMP for standard download and streaming format</a:t>
            </a:r>
          </a:p>
          <a:p>
            <a:pPr lvl="2"/>
            <a:r>
              <a:rPr lang="en-US" dirty="0"/>
              <a:t>Media Entertainment Core for standard metadata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56375"/>
            <a:ext cx="2133600" cy="279400"/>
          </a:xfrm>
        </p:spPr>
        <p:txBody>
          <a:bodyPr/>
          <a:lstStyle/>
          <a:p>
            <a:pPr algn="r"/>
            <a:fld id="{F0C94032-CD4C-4C25-B0C2-CEC720522D92}" type="slidenum">
              <a:rPr lang="en-US" smtClean="0"/>
              <a:pPr algn="r"/>
              <a:t>6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512331"/>
              </p:ext>
            </p:extLst>
          </p:nvPr>
        </p:nvGraphicFramePr>
        <p:xfrm>
          <a:off x="2046091" y="3797887"/>
          <a:ext cx="7097909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4" imgW="6100084" imgH="1518965" progId="Visio.Drawing.11">
                  <p:embed/>
                </p:oleObj>
              </mc:Choice>
              <mc:Fallback>
                <p:oleObj name="Visio" r:id="rId4" imgW="6100084" imgH="1518965" progId="Visio.Drawing.11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091" y="3797887"/>
                        <a:ext cx="7097909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078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Format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Designed for adoption independent of UltraViolet</a:t>
            </a:r>
          </a:p>
          <a:p>
            <a:pPr lvl="1"/>
            <a:r>
              <a:rPr lang="en-US" dirty="0"/>
              <a:t>Structured as core specs with annexes defining profiles, delivery targets, etc.</a:t>
            </a:r>
          </a:p>
          <a:p>
            <a:pPr lvl="1"/>
            <a:r>
              <a:rPr lang="en-US" dirty="0"/>
              <a:t>Easy to add new profiles, codecs, etc.</a:t>
            </a:r>
          </a:p>
          <a:p>
            <a:r>
              <a:rPr lang="en-US" dirty="0"/>
              <a:t>Built to support end-to-end supply chain and consumer experience</a:t>
            </a:r>
          </a:p>
          <a:p>
            <a:pPr lvl="1"/>
            <a:r>
              <a:rPr lang="en-US" dirty="0"/>
              <a:t>MPEG ISO BMFF, SMPTE Media Package</a:t>
            </a:r>
          </a:p>
          <a:p>
            <a:pPr lvl="1"/>
            <a:r>
              <a:rPr lang="en-US" dirty="0"/>
              <a:t>Download, adaptive bit rate streaming (DASH), and packaged media delivery</a:t>
            </a:r>
          </a:p>
          <a:p>
            <a:pPr lvl="1"/>
            <a:r>
              <a:rPr lang="en-US" dirty="0"/>
              <a:t>SD, HD, and UHD resolution</a:t>
            </a:r>
          </a:p>
          <a:p>
            <a:pPr lvl="1"/>
            <a:r>
              <a:rPr lang="en-US" dirty="0"/>
              <a:t>AVC and HEVC video encoding</a:t>
            </a:r>
          </a:p>
          <a:p>
            <a:pPr lvl="1"/>
            <a:r>
              <a:rPr lang="en-US" dirty="0"/>
              <a:t>High dynamic range (HDR), high frame rate (HFR), wide color gamut</a:t>
            </a:r>
          </a:p>
          <a:p>
            <a:pPr lvl="1"/>
            <a:r>
              <a:rPr lang="en-US" dirty="0"/>
              <a:t>Multichannel audio (AAC, Dolby Digital, Dolby </a:t>
            </a:r>
            <a:r>
              <a:rPr lang="en-US" dirty="0" err="1"/>
              <a:t>TrueHD</a:t>
            </a:r>
            <a:r>
              <a:rPr lang="en-US" dirty="0"/>
              <a:t>, DTS, DTS-HD Master)</a:t>
            </a:r>
          </a:p>
          <a:p>
            <a:pPr lvl="1"/>
            <a:r>
              <a:rPr lang="en-US" dirty="0"/>
              <a:t>Object-oriented audio (Dolby </a:t>
            </a:r>
            <a:r>
              <a:rPr lang="en-US" dirty="0" err="1"/>
              <a:t>Atmos</a:t>
            </a:r>
            <a:r>
              <a:rPr lang="en-US" dirty="0"/>
              <a:t>, DTS:X, MPEG-H 3D Audio)</a:t>
            </a:r>
          </a:p>
          <a:p>
            <a:pPr lvl="1"/>
            <a:r>
              <a:rPr lang="en-US" dirty="0"/>
              <a:t>SMPTE/W3C Timed Text subtitles (text and graphics)</a:t>
            </a:r>
          </a:p>
          <a:p>
            <a:pPr lvl="1"/>
            <a:r>
              <a:rPr lang="en-US" dirty="0"/>
              <a:t>Localizable metadata (≈ EMA/DEG Media Entertainment Core; see </a:t>
            </a:r>
            <a:r>
              <a:rPr lang="en-US" dirty="0">
                <a:hlinkClick r:id="rId2"/>
              </a:rPr>
              <a:t>http://www.movielabs.com/md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Late binding (separate download of audio, and subtitle track files)</a:t>
            </a:r>
          </a:p>
          <a:p>
            <a:pPr lvl="1"/>
            <a:r>
              <a:rPr lang="en-US" dirty="0"/>
              <a:t>Seamless clip sequence playback</a:t>
            </a:r>
          </a:p>
          <a:p>
            <a:pPr lvl="1"/>
            <a:r>
              <a:rPr lang="en-US" dirty="0"/>
              <a:t>Simple interactivity</a:t>
            </a:r>
          </a:p>
          <a:p>
            <a:pPr lvl="1"/>
            <a:r>
              <a:rPr lang="en-US" dirty="0"/>
              <a:t>MPEG Common Encryption (DRM interoperability)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4607-C97C-48CB-97F4-BE58A6EB01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019788" y="473418"/>
            <a:ext cx="1789808" cy="10363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Glues together many standards and fills in gaps</a:t>
            </a:r>
          </a:p>
        </p:txBody>
      </p:sp>
    </p:spTree>
    <p:extLst>
      <p:ext uri="{BB962C8B-B14F-4D97-AF65-F5344CB8AC3E}">
        <p14:creationId xmlns:p14="http://schemas.microsoft.com/office/powerpoint/2010/main" val="98830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DECE CF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Media Format [</a:t>
            </a:r>
            <a:r>
              <a:rPr lang="en-US" dirty="0" err="1"/>
              <a:t>DMedia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Video, audio, and subtitle tracks – formats and constraints</a:t>
            </a:r>
          </a:p>
          <a:p>
            <a:pPr lvl="1"/>
            <a:r>
              <a:rPr lang="en-US" dirty="0"/>
              <a:t>Media profiles (video resolution, bit depth, color gamut, bitrate, etc.)</a:t>
            </a:r>
          </a:p>
          <a:p>
            <a:pPr lvl="1"/>
            <a:r>
              <a:rPr lang="en-US" dirty="0"/>
              <a:t>Delivery targets for streaming, download and physical media</a:t>
            </a:r>
          </a:p>
          <a:p>
            <a:r>
              <a:rPr lang="en-US" dirty="0"/>
              <a:t>Media Package [DDMP]</a:t>
            </a:r>
          </a:p>
          <a:p>
            <a:pPr lvl="1"/>
            <a:r>
              <a:rPr lang="en-US" dirty="0"/>
              <a:t>Common Media Package (CMP)</a:t>
            </a:r>
          </a:p>
          <a:p>
            <a:pPr lvl="1"/>
            <a:r>
              <a:rPr lang="en-US" dirty="0"/>
              <a:t>CMP Fulfillment [</a:t>
            </a:r>
            <a:r>
              <a:rPr lang="en-US" dirty="0" err="1"/>
              <a:t>DFulfill</a:t>
            </a:r>
            <a:r>
              <a:rPr lang="en-US" dirty="0"/>
              <a:t>]</a:t>
            </a:r>
          </a:p>
          <a:p>
            <a:r>
              <a:rPr lang="en-US" dirty="0"/>
              <a:t>Common Streaming [</a:t>
            </a:r>
            <a:r>
              <a:rPr lang="en-US" dirty="0" err="1"/>
              <a:t>DStream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Additions and constraints for MPEG DASH or DASH-IF</a:t>
            </a:r>
          </a:p>
          <a:p>
            <a:r>
              <a:rPr lang="en-US" dirty="0"/>
              <a:t>Common Player [</a:t>
            </a:r>
            <a:r>
              <a:rPr lang="en-US" dirty="0" err="1"/>
              <a:t>DPlayer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Common Download Player</a:t>
            </a:r>
          </a:p>
          <a:p>
            <a:pPr lvl="1"/>
            <a:r>
              <a:rPr lang="en-US" dirty="0"/>
              <a:t>Common Streaming Player </a:t>
            </a:r>
          </a:p>
          <a:p>
            <a:pPr lvl="1"/>
            <a:r>
              <a:rPr lang="en-US" dirty="0"/>
              <a:t>Experience Media Application Playback (simple interactivity)</a:t>
            </a:r>
          </a:p>
          <a:p>
            <a:r>
              <a:rPr lang="en-US" dirty="0"/>
              <a:t>DECE Device [</a:t>
            </a:r>
            <a:r>
              <a:rPr lang="en-US" dirty="0" err="1"/>
              <a:t>DDevice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UltraViolet-specific player</a:t>
            </a:r>
          </a:p>
          <a:p>
            <a:r>
              <a:rPr lang="en-US" dirty="0"/>
              <a:t>Keyset Delivery Format [</a:t>
            </a:r>
            <a:r>
              <a:rPr lang="en-US" dirty="0" err="1"/>
              <a:t>DKeyDelivery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Common encryption keyset delivery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4607-C97C-48CB-97F4-BE58A6EB01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69837" y="288752"/>
            <a:ext cx="2709268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www.uvcentral.com/specs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0446" y="2829648"/>
            <a:ext cx="3536866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Related </a:t>
            </a:r>
            <a:r>
              <a:rPr lang="en-US" b="1" dirty="0" err="1"/>
              <a:t>MovieLabs</a:t>
            </a:r>
            <a:r>
              <a:rPr lang="en-US" b="1" dirty="0"/>
              <a:t> Specifications</a:t>
            </a:r>
          </a:p>
          <a:p>
            <a:endParaRPr lang="en-US" sz="400" dirty="0"/>
          </a:p>
          <a:p>
            <a:r>
              <a:rPr lang="en-US" dirty="0"/>
              <a:t>Common Metadata</a:t>
            </a:r>
          </a:p>
          <a:p>
            <a:r>
              <a:rPr lang="en-US" dirty="0"/>
              <a:t>Common Metadata Ratings</a:t>
            </a:r>
          </a:p>
          <a:p>
            <a:r>
              <a:rPr lang="en-US" dirty="0"/>
              <a:t>Common Media Manifest Metadata</a:t>
            </a:r>
          </a:p>
        </p:txBody>
      </p:sp>
    </p:spTree>
    <p:extLst>
      <p:ext uri="{BB962C8B-B14F-4D97-AF65-F5344CB8AC3E}">
        <p14:creationId xmlns:p14="http://schemas.microsoft.com/office/powerpoint/2010/main" val="15858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CF Anatomy</a:t>
            </a:r>
            <a:endParaRPr lang="en-US" sz="36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Container</a:t>
            </a:r>
            <a:r>
              <a:rPr lang="en-US" dirty="0"/>
              <a:t> – Holds movie and metadata</a:t>
            </a:r>
          </a:p>
          <a:p>
            <a:pPr lvl="1"/>
            <a:r>
              <a:rPr lang="en-US" dirty="0"/>
              <a:t>Based on ISO base media file format standard</a:t>
            </a:r>
          </a:p>
          <a:p>
            <a:pPr lvl="1"/>
            <a:r>
              <a:rPr lang="en-US" dirty="0"/>
              <a:t>Collection of data structures called ‘boxes’ – (e.g., ‘</a:t>
            </a:r>
            <a:r>
              <a:rPr lang="en-US" dirty="0" err="1"/>
              <a:t>moof</a:t>
            </a:r>
            <a:r>
              <a:rPr lang="en-US" dirty="0"/>
              <a:t>’ box holds a movie fragment, ‘meta’ box holds metadata)</a:t>
            </a:r>
          </a:p>
          <a:p>
            <a:pPr lvl="1"/>
            <a:r>
              <a:rPr lang="en-US" dirty="0"/>
              <a:t>Constrained to ease implementation and compliance testing</a:t>
            </a:r>
          </a:p>
          <a:p>
            <a:pPr lvl="1"/>
            <a:r>
              <a:rPr lang="en-US" dirty="0"/>
              <a:t>Defines trick play support</a:t>
            </a:r>
          </a:p>
          <a:p>
            <a:r>
              <a:rPr lang="en-US" b="1" dirty="0"/>
              <a:t>Codecs</a:t>
            </a:r>
            <a:r>
              <a:rPr lang="en-US" dirty="0"/>
              <a:t> – Uses industry standard codecs, but constrains options to ease implementation and compliance testing</a:t>
            </a:r>
          </a:p>
          <a:p>
            <a:r>
              <a:rPr lang="en-US" b="1" dirty="0"/>
              <a:t>Profiles</a:t>
            </a:r>
            <a:r>
              <a:rPr lang="en-US" dirty="0"/>
              <a:t> – Constraints on codecs to deliver a specific consumer experience (e.g., HD download)</a:t>
            </a:r>
          </a:p>
          <a:p>
            <a:pPr lvl="1"/>
            <a:r>
              <a:rPr lang="en-US" dirty="0"/>
              <a:t>HD, SD, UHD</a:t>
            </a:r>
          </a:p>
          <a:p>
            <a:r>
              <a:rPr lang="en-US" b="1" dirty="0"/>
              <a:t>Package</a:t>
            </a:r>
            <a:r>
              <a:rPr lang="en-US" dirty="0"/>
              <a:t> – Collects Containers into a single file</a:t>
            </a:r>
          </a:p>
          <a:p>
            <a:pPr lvl="1"/>
            <a:r>
              <a:rPr lang="en-US" dirty="0"/>
              <a:t>Allows Late Binding</a:t>
            </a:r>
          </a:p>
          <a:p>
            <a:pPr lvl="1"/>
            <a:r>
              <a:rPr lang="en-US" dirty="0"/>
              <a:t>Improves supply chain efficiency</a:t>
            </a:r>
          </a:p>
          <a:p>
            <a:pPr lvl="1"/>
            <a:r>
              <a:rPr lang="en-US" dirty="0"/>
              <a:t>Designed to support Interactivity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89365"/>
      </p:ext>
    </p:extLst>
  </p:cSld>
  <p:clrMapOvr>
    <a:masterClrMapping/>
  </p:clrMapOvr>
</p:sld>
</file>

<file path=ppt/theme/theme1.xml><?xml version="1.0" encoding="utf-8"?>
<a:theme xmlns:a="http://schemas.openxmlformats.org/drawingml/2006/main" name="BW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9525"/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65F730424426498B444792049CC618" ma:contentTypeVersion="14" ma:contentTypeDescription="Create a new document." ma:contentTypeScope="" ma:versionID="3e1d5f7740658be005017c6a952a9d77">
  <xsd:schema xmlns:xsd="http://www.w3.org/2001/XMLSchema" xmlns:xs="http://www.w3.org/2001/XMLSchema" xmlns:p="http://schemas.microsoft.com/office/2006/metadata/properties" xmlns:ns2="8e279e36-bdf7-4ccb-9924-e5d5bc72e771" xmlns:ns3="aa37151d-5bf6-4a03-81d4-449276e4fb44" targetNamespace="http://schemas.microsoft.com/office/2006/metadata/properties" ma:root="true" ma:fieldsID="74d63065469612d4528c0afcfd82c4d8" ns2:_="" ns3:_="">
    <xsd:import namespace="8e279e36-bdf7-4ccb-9924-e5d5bc72e771"/>
    <xsd:import namespace="aa37151d-5bf6-4a03-81d4-449276e4fb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79e36-bdf7-4ccb-9924-e5d5bc72e7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7151d-5bf6-4a03-81d4-449276e4fb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949DFA-C083-423D-8E3C-40C785303FB3}"/>
</file>

<file path=customXml/itemProps2.xml><?xml version="1.0" encoding="utf-8"?>
<ds:datastoreItem xmlns:ds="http://schemas.openxmlformats.org/officeDocument/2006/customXml" ds:itemID="{7387719F-000F-4E4D-A7DC-73582258E7EC}"/>
</file>

<file path=customXml/itemProps3.xml><?xml version="1.0" encoding="utf-8"?>
<ds:datastoreItem xmlns:ds="http://schemas.openxmlformats.org/officeDocument/2006/customXml" ds:itemID="{659157DB-0F9C-45A0-8FA2-AD2B294B853D}"/>
</file>

<file path=docProps/app.xml><?xml version="1.0" encoding="utf-8"?>
<Properties xmlns="http://schemas.openxmlformats.org/officeDocument/2006/extended-properties" xmlns:vt="http://schemas.openxmlformats.org/officeDocument/2006/docPropsVTypes">
  <Template>2015-03 BWG F2F</Template>
  <TotalTime>7206</TotalTime>
  <Words>1618</Words>
  <Application>Microsoft Office PowerPoint</Application>
  <PresentationFormat>Widescreen</PresentationFormat>
  <Paragraphs>369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MS Mincho</vt:lpstr>
      <vt:lpstr>Arial</vt:lpstr>
      <vt:lpstr>Calibri</vt:lpstr>
      <vt:lpstr>Times New Roman</vt:lpstr>
      <vt:lpstr>BWG Template</vt:lpstr>
      <vt:lpstr>Visio</vt:lpstr>
      <vt:lpstr>DECE Common Format Overview</vt:lpstr>
      <vt:lpstr>Goals and Benefits of Common Format (CF)</vt:lpstr>
      <vt:lpstr>Without CF – pretty colors, ugly reality</vt:lpstr>
      <vt:lpstr>With CF – Nirvana</vt:lpstr>
      <vt:lpstr>CF as Part of a Broad Ecosystem</vt:lpstr>
      <vt:lpstr>CF in the Digital Supply Chain</vt:lpstr>
      <vt:lpstr>Common Format Overview</vt:lpstr>
      <vt:lpstr>DECE CF Specifications</vt:lpstr>
      <vt:lpstr>CF Anatomy</vt:lpstr>
      <vt:lpstr>CFF Media Profiles</vt:lpstr>
      <vt:lpstr>CF Metadata</vt:lpstr>
      <vt:lpstr>Metadata Details</vt:lpstr>
      <vt:lpstr>Subtitles</vt:lpstr>
      <vt:lpstr>Common Encryption</vt:lpstr>
      <vt:lpstr>CF Industry Adoption and Interoperability</vt:lpstr>
      <vt:lpstr>Maturity</vt:lpstr>
      <vt:lpstr>Summary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Taylor</dc:creator>
  <cp:lastModifiedBy>Jim Taylor</cp:lastModifiedBy>
  <cp:revision>38</cp:revision>
  <dcterms:created xsi:type="dcterms:W3CDTF">2016-05-02T20:57:53Z</dcterms:created>
  <dcterms:modified xsi:type="dcterms:W3CDTF">2016-05-12T08:45:09Z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0x0101009F65F730424426498B444792049CC618</vt:lpwstr>
  </property>
</Properties>
</file>